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02" r:id="rId11"/>
    <p:sldId id="266" r:id="rId12"/>
    <p:sldId id="313" r:id="rId13"/>
    <p:sldId id="314" r:id="rId14"/>
    <p:sldId id="315" r:id="rId15"/>
    <p:sldId id="316" r:id="rId16"/>
    <p:sldId id="303" r:id="rId17"/>
    <p:sldId id="308" r:id="rId18"/>
    <p:sldId id="309" r:id="rId19"/>
    <p:sldId id="317" r:id="rId20"/>
    <p:sldId id="328" r:id="rId21"/>
    <p:sldId id="318" r:id="rId22"/>
    <p:sldId id="326" r:id="rId23"/>
    <p:sldId id="319" r:id="rId24"/>
    <p:sldId id="284" r:id="rId25"/>
    <p:sldId id="286" r:id="rId26"/>
    <p:sldId id="285" r:id="rId27"/>
    <p:sldId id="311" r:id="rId28"/>
    <p:sldId id="329" r:id="rId29"/>
    <p:sldId id="330" r:id="rId30"/>
    <p:sldId id="331" r:id="rId31"/>
    <p:sldId id="288" r:id="rId32"/>
    <p:sldId id="320" r:id="rId33"/>
    <p:sldId id="321" r:id="rId34"/>
    <p:sldId id="290" r:id="rId35"/>
    <p:sldId id="324" r:id="rId36"/>
    <p:sldId id="291" r:id="rId37"/>
    <p:sldId id="296" r:id="rId38"/>
    <p:sldId id="297" r:id="rId39"/>
    <p:sldId id="307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rgbClr val="C87D0E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C87D0E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C87D0E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C87D0E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C87D0E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87D0E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87D0E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87D0E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87D0E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  <a:srgbClr val="C87D0E"/>
    <a:srgbClr val="3B2C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64" autoAdjust="0"/>
    <p:restoredTop sz="95340" autoAdjust="0"/>
  </p:normalViewPr>
  <p:slideViewPr>
    <p:cSldViewPr>
      <p:cViewPr>
        <p:scale>
          <a:sx n="50" d="100"/>
          <a:sy n="50" d="100"/>
        </p:scale>
        <p:origin x="-7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3735A5B-BA58-40E7-8E5A-4D31844F3E9E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DCD078A-04D6-4109-B9E2-14A75AB74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339D7-3254-428C-8F36-9CFE3771F310}" type="slidenum">
              <a:rPr lang="ru-RU"/>
              <a:pPr/>
              <a:t>28</a:t>
            </a:fld>
            <a:endParaRPr lang="ru-RU"/>
          </a:p>
        </p:txBody>
      </p:sp>
      <p:sp>
        <p:nvSpPr>
          <p:cNvPr id="5122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5123" name="Rectangle 3"/>
          <p:cNvSpPr txBox="1">
            <a:spLocks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A36388-9C04-45B5-8A97-BD49151F9C4A}" type="slidenum">
              <a:rPr lang="ru-RU"/>
              <a:pPr/>
              <a:t>29</a:t>
            </a:fld>
            <a:endParaRPr lang="ru-RU"/>
          </a:p>
        </p:txBody>
      </p:sp>
      <p:sp>
        <p:nvSpPr>
          <p:cNvPr id="9218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9219" name="Rectangle 3"/>
          <p:cNvSpPr txBox="1">
            <a:spLocks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B90F7-E134-4151-9DB9-958B7F4736FC}" type="slidenum">
              <a:rPr lang="ru-RU"/>
              <a:pPr/>
              <a:t>30</a:t>
            </a:fld>
            <a:endParaRPr lang="ru-RU"/>
          </a:p>
        </p:txBody>
      </p:sp>
      <p:sp>
        <p:nvSpPr>
          <p:cNvPr id="13314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13315" name="Rectangle 3"/>
          <p:cNvSpPr txBox="1">
            <a:spLocks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6DA27-C900-453B-A997-AE1C9C77B530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4B25C-69E7-4431-ADD7-F000C0538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6915B-51EE-43A6-8FA0-C6DA2E84EA51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C9D05-DF2B-4900-9219-CA3050320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EAF7E-807F-453C-9128-60F59C236A85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0BBB-2D9F-4629-8063-4C9342D5C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438DB-2214-40BB-8558-7A6C90651414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E3989-8A81-4C89-B1AF-E887B1E6E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5139-DB07-471D-925E-275A74DCB94F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ED5A0-4EAD-4B38-9884-97C51853D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E1890-C0B8-4F07-8A38-7B3A4D85E513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9209C-AEBC-443C-9D13-3EE08A3D7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B4019-1130-4612-9CA8-4AD95A343BCE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A4708-2C5E-402A-B2E5-7D4702ECD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2DFE-4FCC-4530-8595-4CE3AE955EEF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E948B-8F74-4C55-A2EB-37DC5A01C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3138F-94C5-4E52-83EC-542E9BCBCD82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83E68-E418-413A-9633-0B6152664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FF5B0-8253-4A0A-9496-5727DB84A47C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E12F4-7E52-406F-BC07-BA2FDA99BB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B2F98-7C02-471F-A754-77ACDBA23655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22646-8B7F-41EB-9B3B-D0B59F100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8BE7DE-C0A0-47D1-A69D-749322E04FD0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C9F502-6F3E-4054-970F-69ED61BBE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899" r:id="rId4"/>
    <p:sldLayoutId id="2147483905" r:id="rId5"/>
    <p:sldLayoutId id="2147483900" r:id="rId6"/>
    <p:sldLayoutId id="2147483906" r:id="rId7"/>
    <p:sldLayoutId id="2147483907" r:id="rId8"/>
    <p:sldLayoutId id="2147483908" r:id="rId9"/>
    <p:sldLayoutId id="2147483901" r:id="rId10"/>
    <p:sldLayoutId id="21474839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mailto:kafedra@mail.gaps.tstu.ru" TargetMode="Externa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3.wmf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wmf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22.pn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2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mailto:polymers@asp.tstu.r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topt@topt.tstu.ru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1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wmf"/><Relationship Id="rId11" Type="http://schemas.openxmlformats.org/officeDocument/2006/relationships/image" Target="../media/image80.png"/><Relationship Id="rId5" Type="http://schemas.openxmlformats.org/officeDocument/2006/relationships/image" Target="../media/image83.emf"/><Relationship Id="rId10" Type="http://schemas.openxmlformats.org/officeDocument/2006/relationships/image" Target="../media/image87.jpeg"/><Relationship Id="rId4" Type="http://schemas.openxmlformats.org/officeDocument/2006/relationships/image" Target="../media/image82.jpeg"/><Relationship Id="rId9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3.wmf"/><Relationship Id="rId7" Type="http://schemas.openxmlformats.org/officeDocument/2006/relationships/image" Target="../media/image92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89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99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100.jpeg"/><Relationship Id="rId7" Type="http://schemas.openxmlformats.org/officeDocument/2006/relationships/image" Target="../media/image103.jpeg"/><Relationship Id="rId2" Type="http://schemas.openxmlformats.org/officeDocument/2006/relationships/hyperlink" Target="mailto:htov@mail.tambov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22.png"/><Relationship Id="rId4" Type="http://schemas.openxmlformats.org/officeDocument/2006/relationships/image" Target="../media/image3.wmf"/><Relationship Id="rId9" Type="http://schemas.openxmlformats.org/officeDocument/2006/relationships/image" Target="../media/image10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mailto:htov@mail.tambov.ru" TargetMode="External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12" Type="http://schemas.openxmlformats.org/officeDocument/2006/relationships/image" Target="../media/image22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11" Type="http://schemas.openxmlformats.org/officeDocument/2006/relationships/image" Target="../media/image112.gif"/><Relationship Id="rId5" Type="http://schemas.openxmlformats.org/officeDocument/2006/relationships/image" Target="../media/image109.jpeg"/><Relationship Id="rId10" Type="http://schemas.openxmlformats.org/officeDocument/2006/relationships/image" Target="../media/image3.wmf"/><Relationship Id="rId4" Type="http://schemas.openxmlformats.org/officeDocument/2006/relationships/image" Target="../media/image108.jpeg"/><Relationship Id="rId9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gif"/><Relationship Id="rId4" Type="http://schemas.openxmlformats.org/officeDocument/2006/relationships/image" Target="../media/image11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313" y="642938"/>
            <a:ext cx="8786812" cy="1724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Государственное образовательное  учреждение высшего профессионального образования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Ф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едеральное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агентство по образованию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ТАМБОВСКИЙ ГОСУДАРСТВЕННЫЙ ТЕХНИЧЕСКИЙ УНИВЕРСИТЕТ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43" name="Рисунок 14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WordArt 7"/>
          <p:cNvSpPr>
            <a:spLocks noChangeArrowheads="1" noChangeShapeType="1" noTextEdit="1"/>
          </p:cNvSpPr>
          <p:nvPr/>
        </p:nvSpPr>
        <p:spPr bwMode="auto">
          <a:xfrm>
            <a:off x="1408113" y="1987550"/>
            <a:ext cx="5832475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факультет </a:t>
            </a:r>
          </a:p>
        </p:txBody>
      </p:sp>
      <p:sp>
        <p:nvSpPr>
          <p:cNvPr id="10245" name="WordArt 8"/>
          <p:cNvSpPr>
            <a:spLocks noChangeArrowheads="1" noChangeShapeType="1" noTextEdit="1"/>
          </p:cNvSpPr>
          <p:nvPr/>
        </p:nvSpPr>
        <p:spPr bwMode="auto">
          <a:xfrm>
            <a:off x="827088" y="3357563"/>
            <a:ext cx="7200900" cy="1506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"НАНОТЕХНОЛОГИЙ"</a:t>
            </a:r>
          </a:p>
        </p:txBody>
      </p:sp>
      <p:pic>
        <p:nvPicPr>
          <p:cNvPr id="8" name="Рисунок 7" descr="Эмблема ФН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373216"/>
            <a:ext cx="1363400" cy="1220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4"/>
          <p:cNvSpPr>
            <a:spLocks noChangeArrowheads="1"/>
          </p:cNvSpPr>
          <p:nvPr/>
        </p:nvSpPr>
        <p:spPr bwMode="auto">
          <a:xfrm>
            <a:off x="4786313" y="642938"/>
            <a:ext cx="4143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“Нанотехнологий"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428750"/>
            <a:ext cx="117157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14500" y="1357313"/>
            <a:ext cx="7215188" cy="1616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Декан -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к.т.н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, доцент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Майстренко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Александр Владимирович</a:t>
            </a:r>
            <a:endParaRPr lang="en-US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Мичуринская, 112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63-03-88, 63-03-97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mmf@nnn.tstu.ru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313" y="3714750"/>
            <a:ext cx="46005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Зам. декана - к.т.н., доцент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Галкин П.А.</a:t>
            </a:r>
          </a:p>
        </p:txBody>
      </p:sp>
      <p:pic>
        <p:nvPicPr>
          <p:cNvPr id="11270" name="Рисунок 5" descr="wm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Эмблема ФН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5373216"/>
            <a:ext cx="1363400" cy="1220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1142984"/>
            <a:ext cx="5072098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Вехи истории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88" y="1857375"/>
            <a:ext cx="60007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1959 г.  В Тамбовском филиале Московского института химического машиностроения был осуществлен первый набор студентов по специальности "Машины и аппараты заводов по производству пластмасс и резины и переработке их в изделия" на вечернее и заочное обучение.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1959 - 1964 гг. Тамбовский филиал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МИХМа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набирает силу.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1964 г. Осуществлен первый набор студентов дневного обучения по этой специальности, а также специальностям "Машины и аппараты химических производств" и "Конструирование и расчет химических машин и аппаратов".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1966 г. - Переименование Тамбовского филиала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МИХМа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в самостоятельный вуз и создание на базе факультета автоматизации и механизации химических производств машиностроительного факультета, который возглавил к.т.н., доцент Капитонов Е.Н.</a:t>
            </a:r>
          </a:p>
        </p:txBody>
      </p:sp>
      <p:sp>
        <p:nvSpPr>
          <p:cNvPr id="12293" name="Прямоугольник 5"/>
          <p:cNvSpPr>
            <a:spLocks noChangeArrowheads="1"/>
          </p:cNvSpPr>
          <p:nvPr/>
        </p:nvSpPr>
        <p:spPr bwMode="auto">
          <a:xfrm>
            <a:off x="439738" y="3827463"/>
            <a:ext cx="178593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solidFill>
                  <a:schemeClr val="tx1"/>
                </a:solidFill>
                <a:latin typeface="Franklin Gothic Book" pitchFamily="34" charset="0"/>
              </a:rPr>
              <a:t>Первый ректор ТИХМа был д.т.н., профессор В.В.Власов</a:t>
            </a:r>
          </a:p>
        </p:txBody>
      </p:sp>
      <p:pic>
        <p:nvPicPr>
          <p:cNvPr id="12294" name="Picture 9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773238"/>
            <a:ext cx="1462087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Эмблема ФН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373216"/>
            <a:ext cx="1363400" cy="1220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1142984"/>
            <a:ext cx="5072098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Вехи истории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813" y="2000250"/>
            <a:ext cx="7858125" cy="430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1969 г. Создается механический факультет, который возглавляет к.т.н., доцент Лысенко К.В.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1971 - 1980 г.г. факультетом руководили доценты, кандидаты наук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Моисеенко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В.И., Гусев В.В., Стрельцов Ю.А.,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Очнев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Э.Н., Михайлов В.Б.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1981 - 1985 г.г. Механическим факультетом руководила к.х.н., доцент Лебедева М. И.,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1986 г. Факультет возглавил к.т.н., доцент Климов А.М.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1988 г. В соответствии с решениями ректората и Ученого Совета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ТИХМа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ликвидируется машиностроительный факультет, и его студенты переводятся на механический факультет, который изменяет свое название – становится факультетом химического машиностроения. Несколько позже факультет переименовывается в механико-машиностроительный факультет.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1142984"/>
            <a:ext cx="5072098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Вехи истории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7563" y="2112963"/>
            <a:ext cx="5286375" cy="3816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1997 г. С целью реализации концепции непрерывного профессионального образования и проведения научных исследований в соответствии с приоритетными направлениями развития науки и технологии и в связи с увеличением перечня специальностей и направлений подготовки специалистов на базе механико-машиностроительного факультета создается Технологический институт. Организатором и идейным вдохновителем создания Технологического института стал д.т.н., профессор Дворецкий С.И., Возглавляет Технологический институт Заслуженный работник Высшей школы РФ, к.т.н., профессор Климов А.М.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928813"/>
            <a:ext cx="12398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Прямоугольник 5"/>
          <p:cNvSpPr>
            <a:spLocks noChangeArrowheads="1"/>
          </p:cNvSpPr>
          <p:nvPr/>
        </p:nvSpPr>
        <p:spPr bwMode="auto">
          <a:xfrm>
            <a:off x="500063" y="3857625"/>
            <a:ext cx="20002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solidFill>
                  <a:schemeClr val="tx1"/>
                </a:solidFill>
                <a:cs typeface="Tahoma" pitchFamily="34" charset="0"/>
              </a:rPr>
              <a:t>Дворецкий С.И.</a:t>
            </a:r>
            <a:endParaRPr lang="ru-RU" sz="1000" b="1">
              <a:solidFill>
                <a:schemeClr val="tx1"/>
              </a:solidFill>
              <a:latin typeface="Franklin Gothic Book" pitchFamily="34" charset="0"/>
            </a:endParaRPr>
          </a:p>
        </p:txBody>
      </p:sp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4286250"/>
            <a:ext cx="12271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Прямоугольник 8"/>
          <p:cNvSpPr>
            <a:spLocks noChangeArrowheads="1"/>
          </p:cNvSpPr>
          <p:nvPr/>
        </p:nvSpPr>
        <p:spPr bwMode="auto">
          <a:xfrm>
            <a:off x="571500" y="6000750"/>
            <a:ext cx="19288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>
                <a:solidFill>
                  <a:schemeClr val="tx1"/>
                </a:solidFill>
                <a:cs typeface="Tahoma" pitchFamily="34" charset="0"/>
              </a:rPr>
              <a:t>Климов А.М.</a:t>
            </a:r>
            <a:endParaRPr lang="ru-RU" sz="1000" b="1">
              <a:solidFill>
                <a:schemeClr val="tx1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1142984"/>
            <a:ext cx="6643734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Факультет сегодня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38" y="2070100"/>
            <a:ext cx="6143625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Сегодня факультет – одно из крупнейших структурных подразделений университета.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На выпускающих кафедрах ведется подготовка бакалавров, специалистов и магистров по 22 образовательным программам.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 Учебные планы позволяют студентам стать специалистами по промышленным технологиям и оборудованию, адаптироваться в большом, малом и среднем бизнесе, эффективно использовать компьютерную технику.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   Тысячи специалистов с высшим образованием – выпускников Технологического института – работают во всех регионах страны и за рубежом.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 </a:t>
            </a:r>
          </a:p>
        </p:txBody>
      </p:sp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3429000"/>
            <a:ext cx="18129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2000250"/>
            <a:ext cx="18034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3588" y="4857750"/>
            <a:ext cx="17716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1142984"/>
            <a:ext cx="6643734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Факультет сегодня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5" y="2071688"/>
            <a:ext cx="4429125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Технологический институт участвует в создании системы обучения российских студентов и аспирантов на иностранных языках (английский, немецкий); активно участвует в программах международного сотрудничества.      </a:t>
            </a:r>
          </a:p>
        </p:txBody>
      </p:sp>
      <p:pic>
        <p:nvPicPr>
          <p:cNvPr id="16389" name="Picture 10" descr="во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4602163"/>
            <a:ext cx="2847975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4375" y="4572000"/>
            <a:ext cx="4500563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   Кафедры Технологического института поддерживают тесные связи со многими научными организациями, предприятиями и вузами страны,  а также с большинством ведущих предприятий области, в том числе и через филиалы выпускающих   кафедр.</a:t>
            </a: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963" y="2000250"/>
            <a:ext cx="329565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4786313" y="642938"/>
            <a:ext cx="4143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Tahoma" pitchFamily="34" charset="0"/>
              </a:rPr>
              <a:t>ВЫПУСКАЮЩИЕ КАФЕДРЫ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5" y="2071688"/>
            <a:ext cx="8215313" cy="3185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Автоматизированное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проектирование технологического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оборудования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Техносферная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безопасность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800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Технология полиграфического  и упаковочного производства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Техника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 технологии производств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нанопродуктов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Технология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машиностроения, металлорежущие станки и инструменты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Технологическое оборудование и пищевые технологии</a:t>
            </a:r>
          </a:p>
          <a:p>
            <a:pPr fontAlgn="auto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Технологические процессы и аппараты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Химические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технологии органических веществ</a:t>
            </a:r>
          </a:p>
        </p:txBody>
      </p:sp>
      <p:pic>
        <p:nvPicPr>
          <p:cNvPr id="17413" name="Рисунок 4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Эмблема ФН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373216"/>
            <a:ext cx="1363400" cy="1220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0026" y="1071546"/>
            <a:ext cx="79974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Автоматизированное проектирование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технологического оборудования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" y="2365375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857375" y="2214563"/>
            <a:ext cx="7643813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проф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.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Немтинов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Владимир Алексеевич</a:t>
            </a:r>
            <a:endParaRPr lang="en-US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 1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63-07-06, 63-02-12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hlinkClick r:id="rId3"/>
              </a:rPr>
              <a:t>kafedra@mail.gaps.tstu.ru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Web-сайт: http://www.gaps.tstu.ru/</a:t>
            </a:r>
          </a:p>
        </p:txBody>
      </p:sp>
      <p:pic>
        <p:nvPicPr>
          <p:cNvPr id="18439" name="Рисунок 9" descr="wmf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1" descr="Без имени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825" y="4508500"/>
            <a:ext cx="17970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Группа 21"/>
          <p:cNvGrpSpPr/>
          <p:nvPr/>
        </p:nvGrpSpPr>
        <p:grpSpPr>
          <a:xfrm>
            <a:off x="2215292" y="2636912"/>
            <a:ext cx="6673879" cy="3960440"/>
            <a:chOff x="2215292" y="2636912"/>
            <a:chExt cx="6673879" cy="3960440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 l="4004" t="808" r="572" b="1617"/>
            <a:stretch>
              <a:fillRect/>
            </a:stretch>
          </p:blipFill>
          <p:spPr bwMode="auto">
            <a:xfrm>
              <a:off x="7595417" y="2636912"/>
              <a:ext cx="1293754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 l="1905" t="832" r="1270" b="1248"/>
            <a:stretch>
              <a:fillRect/>
            </a:stretch>
          </p:blipFill>
          <p:spPr bwMode="auto">
            <a:xfrm>
              <a:off x="6516216" y="3230343"/>
              <a:ext cx="1201193" cy="185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95084" y="4305919"/>
              <a:ext cx="1213035" cy="1715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9" cstate="print"/>
            <a:srcRect l="7430" b="4176"/>
            <a:stretch>
              <a:fillRect/>
            </a:stretch>
          </p:blipFill>
          <p:spPr bwMode="auto">
            <a:xfrm>
              <a:off x="3268236" y="4437112"/>
              <a:ext cx="1180730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10" cstate="print"/>
            <a:srcRect l="7239" b="4446"/>
            <a:stretch>
              <a:fillRect/>
            </a:stretch>
          </p:blipFill>
          <p:spPr bwMode="auto">
            <a:xfrm>
              <a:off x="4427984" y="4893395"/>
              <a:ext cx="1169852" cy="1703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1" cstate="print"/>
            <a:srcRect l="4191" b="674"/>
            <a:stretch>
              <a:fillRect/>
            </a:stretch>
          </p:blipFill>
          <p:spPr bwMode="auto">
            <a:xfrm>
              <a:off x="2215292" y="4869160"/>
              <a:ext cx="1178898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Рисунок 22" descr="Эмблема ФН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8" descr="Общая презентация1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0026" y="1071546"/>
            <a:ext cx="79974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Автоматизированное проектирование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технологического оборудования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060848"/>
            <a:ext cx="842493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u="sng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Специальность </a:t>
            </a:r>
            <a:r>
              <a:rPr lang="ru-RU" sz="1700" b="1" u="sng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подготовки дипломированных </a:t>
            </a:r>
            <a:r>
              <a:rPr lang="ru-RU" sz="1700" b="1" u="sng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специалистов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151701 </a:t>
            </a:r>
            <a:r>
              <a:rPr lang="ru-RU" sz="1600" b="1" dirty="0" smtClean="0"/>
              <a:t>– Проектирование технологических машин и комплексов </a:t>
            </a:r>
            <a:r>
              <a:rPr lang="ru-RU" sz="1600" dirty="0"/>
              <a:t> со сроком обучения 5.5 лет с присвоением квалификации специалист (инженер). </a:t>
            </a:r>
            <a:endParaRPr lang="ru-RU" sz="16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u="sng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Специализация: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Проектирование технологических </a:t>
            </a:r>
            <a:r>
              <a:rPr lang="ru-RU" sz="1600" b="1" dirty="0" smtClean="0"/>
              <a:t> комплексов  химических и нефтехимических производств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4077072"/>
            <a:ext cx="63722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Направления подготовки </a:t>
            </a:r>
            <a:r>
              <a:rPr lang="ru-RU" sz="1700" b="1" u="sng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магистров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u="sng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Информационное </a:t>
            </a:r>
            <a:r>
              <a:rPr lang="ru-RU" sz="1600" b="1" dirty="0"/>
              <a:t>обеспечение машиностроительного </a:t>
            </a:r>
            <a:r>
              <a:rPr lang="ru-RU" sz="1600" b="1" dirty="0" smtClean="0"/>
              <a:t>производства </a:t>
            </a:r>
            <a:r>
              <a:rPr lang="ru-RU" sz="1600" b="1" dirty="0"/>
              <a:t>(направление 150700 - </a:t>
            </a:r>
            <a:r>
              <a:rPr lang="ru-RU" sz="1600" b="1" dirty="0" smtClean="0"/>
              <a:t>Машиностроение);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Системный </a:t>
            </a:r>
            <a:r>
              <a:rPr lang="ru-RU" sz="1600" b="1" dirty="0"/>
              <a:t>анализ проектно-технологических </a:t>
            </a:r>
            <a:r>
              <a:rPr lang="ru-RU" sz="1600" b="1" dirty="0" smtClean="0"/>
              <a:t>решений (</a:t>
            </a:r>
            <a:r>
              <a:rPr lang="ru-RU" sz="1600" b="1" dirty="0"/>
              <a:t>направление 220100 - </a:t>
            </a:r>
            <a:r>
              <a:rPr lang="ru-RU" sz="1600" b="1" dirty="0" smtClean="0"/>
              <a:t>Системный </a:t>
            </a:r>
            <a:r>
              <a:rPr lang="ru-RU" sz="1600" b="1" dirty="0"/>
              <a:t>анализ и </a:t>
            </a:r>
            <a:r>
              <a:rPr lang="ru-RU" sz="1600" b="1" dirty="0" smtClean="0"/>
              <a:t>управление).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11" descr="Без имени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825" y="260648"/>
            <a:ext cx="63682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0026" y="1071546"/>
            <a:ext cx="79974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Автоматизированное проектирование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технологического оборудования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92" y="3793955"/>
            <a:ext cx="178593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14" descr="orel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92" y="2222330"/>
            <a:ext cx="181451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192" y="5294142"/>
            <a:ext cx="1738727" cy="1114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07704" y="2060848"/>
            <a:ext cx="723629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sz="1500" dirty="0" smtClean="0"/>
              <a:t>В </a:t>
            </a:r>
            <a:r>
              <a:rPr lang="ru-RU" sz="1500" dirty="0"/>
              <a:t>процессе освоения образовательных программ, реализуемых кафедрой, а также участия в научных исследованиях, </a:t>
            </a:r>
            <a:r>
              <a:rPr lang="ru-RU" sz="1500" dirty="0" smtClean="0"/>
              <a:t>студенты:</a:t>
            </a:r>
          </a:p>
          <a:p>
            <a:pPr indent="182563" algn="just">
              <a:buFont typeface="Arial" pitchFamily="34" charset="0"/>
              <a:buChar char="•"/>
            </a:pPr>
            <a:r>
              <a:rPr lang="ru-RU" sz="1500" dirty="0" smtClean="0"/>
              <a:t>научатся ставить и решать сложнейшие производственные и экономические задачи в условиях изменяющейся конъюнктуры рынка;</a:t>
            </a:r>
          </a:p>
          <a:p>
            <a:pPr indent="182563" algn="just">
              <a:buFont typeface="Arial" pitchFamily="34" charset="0"/>
              <a:buChar char="•"/>
            </a:pPr>
            <a:r>
              <a:rPr lang="ru-RU" sz="1500" dirty="0" smtClean="0"/>
              <a:t>вооружатся самыми современными приемами и методами, позволяющими максимально раскрыть интеллектуальные возможности человека и освободиться от рутинных форм работы благодаря широкому использованию средств вычислительной техники на всех этапах принятия технических решений. </a:t>
            </a:r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</p:txBody>
      </p:sp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1982712" y="4146451"/>
            <a:ext cx="7085540" cy="1730821"/>
          </a:xfrm>
        </p:spPr>
        <p:txBody>
          <a:bodyPr/>
          <a:lstStyle/>
          <a:p>
            <a:pPr marL="0" indent="355600" algn="just">
              <a:buNone/>
            </a:pP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Выпускники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кафедры АПТО успешно работают на производственных предприятиях различного профиля, в конструкторских бюро, </a:t>
            </a: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научно-исследовательских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и проектных институтах, </a:t>
            </a: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отделах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САПР, главного механика, технолога, конструктора, в цехах и службах предприятий</a:t>
            </a:r>
            <a:r>
              <a:rPr lang="ru-RU" sz="15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 bwMode="auto">
          <a:xfrm>
            <a:off x="2019995" y="5157192"/>
            <a:ext cx="7085540" cy="173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buNone/>
            </a:pP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Наши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выпускники работают </a:t>
            </a: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на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ведущих промышленных предприятиях Тамбовского региона (ОАО "Комсомолец", ОАО "Пигмент", ОАО "</a:t>
            </a:r>
            <a:r>
              <a:rPr lang="ru-RU" sz="1500" dirty="0" err="1">
                <a:solidFill>
                  <a:srgbClr val="C87D0E"/>
                </a:solidFill>
                <a:latin typeface="Tahoma" pitchFamily="34" charset="0"/>
              </a:rPr>
              <a:t>Тамбовполимермаш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", ОАО </a:t>
            </a:r>
            <a:r>
              <a:rPr lang="ru-RU" sz="1500" dirty="0" smtClean="0">
                <a:solidFill>
                  <a:srgbClr val="C87D0E"/>
                </a:solidFill>
                <a:latin typeface="Tahoma" pitchFamily="34" charset="0"/>
              </a:rPr>
              <a:t>«Завод 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АРТИ" и др.), г. Москвы (ОАО "Союз", ММЗ "Авангард" и др.), а также в </a:t>
            </a:r>
            <a:r>
              <a:rPr lang="en-US" sz="1500" dirty="0">
                <a:solidFill>
                  <a:srgbClr val="C87D0E"/>
                </a:solidFill>
                <a:latin typeface="Tahoma" pitchFamily="34" charset="0"/>
              </a:rPr>
              <a:t>IT</a:t>
            </a:r>
            <a:r>
              <a:rPr lang="ru-RU" sz="1500" dirty="0">
                <a:solidFill>
                  <a:srgbClr val="C87D0E"/>
                </a:solidFill>
                <a:latin typeface="Tahoma" pitchFamily="34" charset="0"/>
              </a:rPr>
              <a:t>- отделах органов государственного и муниципального управления Тамбовской области.</a:t>
            </a:r>
          </a:p>
          <a:p>
            <a:pPr marL="0" indent="0" algn="just">
              <a:buFont typeface="Wingdings 2" pitchFamily="18" charset="2"/>
              <a:buNone/>
            </a:pPr>
            <a:endParaRPr lang="ru-RU" sz="1500" dirty="0"/>
          </a:p>
        </p:txBody>
      </p:sp>
      <p:pic>
        <p:nvPicPr>
          <p:cNvPr id="11" name="Picture 11" descr="Без имени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825" y="260648"/>
            <a:ext cx="63682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0026" y="1052736"/>
            <a:ext cx="799744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Автоматизированное проектирование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технологического оборудования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053004"/>
            <a:ext cx="828092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</a:pPr>
            <a:r>
              <a:rPr lang="ru-RU" sz="1600" dirty="0"/>
              <a:t>Получив диплом специалиста (инженера) или магистра, лица, склонные к исследовательской работе, могут продолжить обучение в аспирантуре, а затем и </a:t>
            </a:r>
            <a:r>
              <a:rPr lang="ru-RU" sz="1600" dirty="0" smtClean="0"/>
              <a:t>докторантуре.</a:t>
            </a:r>
            <a:endParaRPr lang="en-US" sz="1600" dirty="0" smtClean="0"/>
          </a:p>
          <a:p>
            <a:pPr algn="just">
              <a:lnSpc>
                <a:spcPts val="2100"/>
              </a:lnSpc>
            </a:pPr>
            <a:endParaRPr lang="ru-RU" sz="1600" dirty="0" smtClean="0"/>
          </a:p>
          <a:p>
            <a:pPr algn="just">
              <a:lnSpc>
                <a:spcPts val="2100"/>
              </a:lnSpc>
            </a:pPr>
            <a:r>
              <a:rPr lang="ru-RU" sz="1600" dirty="0" smtClean="0"/>
              <a:t>Обучение </a:t>
            </a:r>
            <a:r>
              <a:rPr lang="ru-RU" sz="1600" dirty="0"/>
              <a:t>в аспирантуре кафедры АПТО осуществляется по специальностям</a:t>
            </a:r>
            <a:r>
              <a:rPr lang="ru-RU" sz="16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ru-RU" sz="1600" dirty="0" smtClean="0"/>
              <a:t>«</a:t>
            </a:r>
            <a:r>
              <a:rPr lang="ru-RU" sz="1600" dirty="0"/>
              <a:t>Системный анализ, управление и обработка информации</a:t>
            </a:r>
            <a:r>
              <a:rPr lang="ru-RU" sz="1600" dirty="0" smtClean="0"/>
              <a:t>» </a:t>
            </a:r>
          </a:p>
          <a:p>
            <a:pPr marL="342900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ru-RU" sz="1600" dirty="0" smtClean="0"/>
              <a:t>«</a:t>
            </a:r>
            <a:r>
              <a:rPr lang="ru-RU" sz="1600" dirty="0"/>
              <a:t>Информационные системы и процессы</a:t>
            </a:r>
            <a:r>
              <a:rPr lang="ru-RU" sz="1600" dirty="0" smtClean="0"/>
              <a:t>»</a:t>
            </a:r>
          </a:p>
          <a:p>
            <a:pPr marL="342900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ru-RU" sz="1600" dirty="0" smtClean="0"/>
              <a:t>«</a:t>
            </a:r>
            <a:r>
              <a:rPr lang="ru-RU" sz="1600" dirty="0"/>
              <a:t>Процессы и аппараты химических технологий</a:t>
            </a:r>
            <a:r>
              <a:rPr lang="ru-RU" sz="1600" dirty="0" smtClean="0"/>
              <a:t>»</a:t>
            </a:r>
            <a:endParaRPr lang="ru-RU" sz="1600" dirty="0"/>
          </a:p>
          <a:p>
            <a:pPr algn="just">
              <a:lnSpc>
                <a:spcPts val="2100"/>
              </a:lnSpc>
            </a:pPr>
            <a:endParaRPr lang="ru-RU" sz="16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5090" y="3861048"/>
            <a:ext cx="2335382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725144"/>
            <a:ext cx="2932096" cy="18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www.gaps.tstu.ru/img/magis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25144"/>
            <a:ext cx="2369840" cy="1777380"/>
          </a:xfrm>
          <a:prstGeom prst="rect">
            <a:avLst/>
          </a:prstGeom>
          <a:noFill/>
        </p:spPr>
      </p:pic>
      <p:pic>
        <p:nvPicPr>
          <p:cNvPr id="11" name="Picture 11" descr="Без имени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825" y="260648"/>
            <a:ext cx="63682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4" descr="G:\Диплом\1-е место.jpg"/>
          <p:cNvPicPr>
            <a:picLocks noChangeAspect="1" noChangeArrowheads="1"/>
          </p:cNvPicPr>
          <p:nvPr/>
        </p:nvPicPr>
        <p:blipFill>
          <a:blip r:embed="rId2" cstate="print"/>
          <a:srcRect t="1913" r="4964"/>
          <a:stretch>
            <a:fillRect/>
          </a:stretch>
        </p:blipFill>
        <p:spPr bwMode="auto">
          <a:xfrm>
            <a:off x="2714625" y="5143500"/>
            <a:ext cx="110648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Факультет "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</a:rPr>
              <a:t>Нанотехнологий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14500" y="1857375"/>
            <a:ext cx="7715250" cy="173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8000"/>
              </a:lnSpc>
            </a:pPr>
            <a:r>
              <a:rPr lang="ru-RU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И.о. зав. кафедрой - д.т.н., проф. </a:t>
            </a:r>
            <a:r>
              <a:rPr lang="ru-RU" b="1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Борщев Вячеслав Яковлевич</a:t>
            </a:r>
          </a:p>
          <a:p>
            <a:pPr>
              <a:lnSpc>
                <a:spcPct val="88000"/>
              </a:lnSpc>
            </a:pPr>
            <a:endParaRPr lang="ru-RU" sz="800" b="1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8000"/>
              </a:lnSpc>
            </a:pPr>
            <a:r>
              <a:rPr lang="ru-RU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Адрес: ул. Ленинградская, 1, ауд. 1Л1</a:t>
            </a:r>
          </a:p>
          <a:p>
            <a:pPr>
              <a:lnSpc>
                <a:spcPct val="88000"/>
              </a:lnSpc>
            </a:pPr>
            <a:endParaRPr lang="ru-RU" sz="80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8000"/>
              </a:lnSpc>
            </a:pPr>
            <a:r>
              <a:rPr lang="ru-RU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Телефон: (4752) 63-27-28</a:t>
            </a:r>
          </a:p>
          <a:p>
            <a:pPr>
              <a:lnSpc>
                <a:spcPct val="88000"/>
              </a:lnSpc>
            </a:pPr>
            <a:endParaRPr lang="ru-RU" sz="80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8000"/>
              </a:lnSpc>
            </a:pPr>
            <a:r>
              <a:rPr lang="ru-RU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Факс: (4752) 63-20-24</a:t>
            </a:r>
          </a:p>
          <a:p>
            <a:pPr>
              <a:lnSpc>
                <a:spcPct val="88000"/>
              </a:lnSpc>
            </a:pPr>
            <a:endParaRPr lang="ru-RU" sz="80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8000"/>
              </a:lnSpc>
            </a:pPr>
            <a:r>
              <a:rPr lang="ru-RU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E-mail: mahp@tambov.ru</a:t>
            </a:r>
          </a:p>
        </p:txBody>
      </p:sp>
      <p:pic>
        <p:nvPicPr>
          <p:cNvPr id="3080" name="Рисунок 8" descr="wm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8" descr="G:\___06.12.2010\Картинки\Стенд_для_имп.кав.обр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7438" y="2214563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3" descr="C:\Users\ScyNET\Desktop\Pat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4929188"/>
            <a:ext cx="1285875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2" descr="C:\Users\ScyNET\Desktop\патент 66220-----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5" y="4500563"/>
            <a:ext cx="12858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1" descr="C:\Users\ScyNET\Desktop\96502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5" y="3643313"/>
            <a:ext cx="13604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5" descr="C:\Users\ScyNET\Desktop\патент т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3643313"/>
            <a:ext cx="1571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750" y="4071938"/>
            <a:ext cx="1571625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 descr="maxp_zav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21600000">
            <a:off x="179388" y="1341438"/>
            <a:ext cx="1501775" cy="220503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36791" y="830246"/>
            <a:ext cx="55290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Техносферная безопасность</a:t>
            </a:r>
          </a:p>
        </p:txBody>
      </p:sp>
      <p:sp>
        <p:nvSpPr>
          <p:cNvPr id="3091" name="WordArt 19"/>
          <p:cNvSpPr>
            <a:spLocks noChangeArrowheads="1" noChangeShapeType="1" noTextEdit="1"/>
          </p:cNvSpPr>
          <p:nvPr/>
        </p:nvSpPr>
        <p:spPr bwMode="auto">
          <a:xfrm>
            <a:off x="1908175" y="1341438"/>
            <a:ext cx="700087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spc="1000" dirty="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6600">
                    <a:alpha val="56000"/>
                  </a:srgbClr>
                </a:solidFill>
                <a:latin typeface="Arial"/>
                <a:cs typeface="Arial"/>
              </a:rPr>
              <a:t>(Безопасность технологических процессов и производств)</a:t>
            </a:r>
          </a:p>
        </p:txBody>
      </p:sp>
      <p:pic>
        <p:nvPicPr>
          <p:cNvPr id="15" name="Рисунок 14" descr="Эмблема ФН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Факультет "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</a:rPr>
              <a:t>Нанотехнологий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1071546"/>
            <a:ext cx="55290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Техносферная безопасность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313" y="1922463"/>
            <a:ext cx="7572375" cy="24304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u="sng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Направление подготовки бакалавров:</a:t>
            </a:r>
          </a:p>
          <a:p>
            <a:r>
              <a:rPr lang="ru-RU" sz="160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280700. 62 – ТЕХНОСФЕРНАЯ БЕЗОПАСНОСТЬ </a:t>
            </a:r>
          </a:p>
          <a:p>
            <a:r>
              <a:rPr lang="ru-RU" sz="160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ПРОФИЛЬ «БЕЗОПАСНОСТЬ ТЕХНОЛОГИЧЕСКИХ </a:t>
            </a:r>
          </a:p>
          <a:p>
            <a:r>
              <a:rPr lang="ru-RU" sz="160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ПРОЦЕССОВ И ПРОИЗВОДСТВ»</a:t>
            </a:r>
          </a:p>
          <a:p>
            <a:pPr>
              <a:lnSpc>
                <a:spcPct val="50000"/>
              </a:lnSpc>
            </a:pPr>
            <a:endParaRPr lang="ru-RU" sz="1600" b="1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1600" b="1" u="sng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Направление подготовки магистров:</a:t>
            </a:r>
          </a:p>
          <a:p>
            <a:r>
              <a:rPr lang="ru-RU" sz="160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280700.68 – ТЕХНОСФЕРНАЯ БЕЗОПАСНОСТЬ </a:t>
            </a:r>
          </a:p>
          <a:p>
            <a:pPr>
              <a:lnSpc>
                <a:spcPct val="50000"/>
              </a:lnSpc>
            </a:pPr>
            <a:endParaRPr lang="ru-RU" sz="160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1600" b="1" u="sng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Магистерская программа:</a:t>
            </a:r>
          </a:p>
          <a:p>
            <a:r>
              <a:rPr lang="ru-RU" sz="1600">
                <a:solidFill>
                  <a:srgbClr val="C87D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«</a:t>
            </a:r>
            <a:r>
              <a:rPr lang="ru-RU" sz="160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ПРОМЫШЛЕННАЯ БЕЗОПАСНОСТЬ»</a:t>
            </a:r>
          </a:p>
          <a:p>
            <a:pPr>
              <a:lnSpc>
                <a:spcPct val="50000"/>
              </a:lnSpc>
            </a:pPr>
            <a:endParaRPr lang="ru-RU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102" name="Picture 7" descr="G:\___06.12.2010\Картинки\011.jpg"/>
          <p:cNvPicPr>
            <a:picLocks noChangeAspect="1" noChangeArrowheads="1"/>
          </p:cNvPicPr>
          <p:nvPr/>
        </p:nvPicPr>
        <p:blipFill>
          <a:blip r:embed="rId2" cstate="print"/>
          <a:srcRect l="2539" t="11914" r="1953" b="12646"/>
          <a:stretch>
            <a:fillRect/>
          </a:stretch>
        </p:blipFill>
        <p:spPr bwMode="auto">
          <a:xfrm>
            <a:off x="6143625" y="1643063"/>
            <a:ext cx="27289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" descr="C:\Users\ScyNET\Desktop\ans11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" y="4970463"/>
            <a:ext cx="26431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7" descr="C:\Users\ScyNET\Desktop\стеенд кавитатора_1.png"/>
          <p:cNvPicPr>
            <a:picLocks noChangeAspect="1" noChangeArrowheads="1"/>
          </p:cNvPicPr>
          <p:nvPr/>
        </p:nvPicPr>
        <p:blipFill>
          <a:blip r:embed="rId4" cstate="print"/>
          <a:srcRect b="2438"/>
          <a:stretch>
            <a:fillRect/>
          </a:stretch>
        </p:blipFill>
        <p:spPr bwMode="auto">
          <a:xfrm>
            <a:off x="7286625" y="3857625"/>
            <a:ext cx="1857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6" descr="G:\___06.12.2010\Картинки\C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7538" y="4970463"/>
            <a:ext cx="2428875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 descr="tempperep-75_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6113" y="4983163"/>
            <a:ext cx="1728787" cy="1687512"/>
          </a:xfrm>
          <a:prstGeom prst="rect">
            <a:avLst/>
          </a:prstGeom>
          <a:noFill/>
        </p:spPr>
      </p:pic>
      <p:pic>
        <p:nvPicPr>
          <p:cNvPr id="11" name="Рисунок 10" descr="Эмблема ФН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Факультет "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</a:rPr>
              <a:t>Нанотехнологий</a:t>
            </a:r>
            <a:r>
              <a:rPr lang="ru-RU" sz="120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13" y="757221"/>
            <a:ext cx="8786875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Техносферная безопасность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Направление 280700 «Техносферная безопасность»</a:t>
            </a:r>
          </a:p>
          <a:p>
            <a:pPr algn="ctr">
              <a:defRPr/>
            </a:pPr>
            <a:r>
              <a:rPr lang="ru-RU" sz="1600" dirty="0">
                <a:solidFill>
                  <a:srgbClr val="C87D0E"/>
                </a:solidFill>
                <a:latin typeface="Franklin Gothic Book" pitchFamily="34" charset="0"/>
              </a:rPr>
              <a:t>ПРОФИЛЬ 280102 «БЕЗОПАСНОСТЬ ТЕХНОЛОГИЧЕСКИХ ПРОЦЕССОВ И ПРОИЗВОДСТВ»</a:t>
            </a:r>
            <a:endParaRPr lang="en-US" sz="1600" dirty="0">
              <a:solidFill>
                <a:srgbClr val="C87D0E"/>
              </a:solidFill>
              <a:latin typeface="Franklin Gothic Book" pitchFamily="34" charset="0"/>
            </a:endParaRPr>
          </a:p>
          <a:p>
            <a:pPr lvl="1">
              <a:defRPr/>
            </a:pPr>
            <a:endParaRPr lang="en-US" sz="800" dirty="0">
              <a:solidFill>
                <a:srgbClr val="C87D0E"/>
              </a:solidFill>
              <a:latin typeface="Franklin Gothic Book" pitchFamily="34" charset="0"/>
              <a:cs typeface="Tahoma" pitchFamily="34" charset="0"/>
            </a:endParaRPr>
          </a:p>
          <a:p>
            <a:pPr lvl="1">
              <a:lnSpc>
                <a:spcPct val="50000"/>
              </a:lnSpc>
              <a:defRPr/>
            </a:pPr>
            <a:endParaRPr lang="en-US" sz="800" dirty="0">
              <a:solidFill>
                <a:srgbClr val="C87D0E"/>
              </a:solidFill>
              <a:latin typeface="Franklin Gothic Book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24580" name="Прямоугольник 7"/>
          <p:cNvSpPr>
            <a:spLocks noChangeArrowheads="1"/>
          </p:cNvSpPr>
          <p:nvPr/>
        </p:nvSpPr>
        <p:spPr bwMode="auto">
          <a:xfrm>
            <a:off x="-251521" y="1739562"/>
            <a:ext cx="9144001" cy="579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1600" dirty="0">
              <a:solidFill>
                <a:srgbClr val="C87D0E"/>
              </a:solidFill>
              <a:latin typeface="Franklin Gothic Book" pitchFamily="34" charset="0"/>
            </a:endParaRPr>
          </a:p>
          <a:p>
            <a:pPr algn="ctr"/>
            <a:endParaRPr lang="ru-RU" sz="1600" dirty="0">
              <a:solidFill>
                <a:srgbClr val="C87D0E"/>
              </a:solidFill>
              <a:latin typeface="Franklin Gothic Book" pitchFamily="34" charset="0"/>
            </a:endParaRPr>
          </a:p>
          <a:p>
            <a:pPr lvl="1">
              <a:lnSpc>
                <a:spcPct val="50000"/>
              </a:lnSpc>
            </a:pPr>
            <a:endParaRPr lang="en-US" sz="800" dirty="0">
              <a:solidFill>
                <a:srgbClr val="C87D0E"/>
              </a:solidFill>
              <a:latin typeface="Franklin Gothic Book" pitchFamily="34" charset="0"/>
              <a:cs typeface="Tahoma" pitchFamily="34" charset="0"/>
            </a:endParaRPr>
          </a:p>
          <a:p>
            <a:pPr lvl="1">
              <a:lnSpc>
                <a:spcPct val="50000"/>
              </a:lnSpc>
            </a:pPr>
            <a:endParaRPr lang="en-US" sz="800" dirty="0">
              <a:solidFill>
                <a:srgbClr val="C87D0E"/>
              </a:solidFill>
              <a:latin typeface="Franklin Gothic Book" pitchFamily="34" charset="0"/>
              <a:cs typeface="Tahoma" pitchFamily="34" charset="0"/>
            </a:endParaRPr>
          </a:p>
          <a:p>
            <a:pPr lvl="1">
              <a:lnSpc>
                <a:spcPct val="50000"/>
              </a:lnSpc>
            </a:pPr>
            <a:r>
              <a:rPr lang="ru-RU" sz="1600" b="1" dirty="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   </a:t>
            </a:r>
            <a:r>
              <a:rPr lang="ru-RU" sz="1600" b="1" u="sng" dirty="0">
                <a:solidFill>
                  <a:srgbClr val="C87D0E"/>
                </a:solidFill>
                <a:latin typeface="Tahoma" pitchFamily="34" charset="0"/>
                <a:cs typeface="Tahoma" pitchFamily="34" charset="0"/>
              </a:rPr>
              <a:t>Профессиональная деятельность бакалавра:</a:t>
            </a:r>
            <a:endParaRPr lang="en-US" sz="1600" b="1" u="sng" dirty="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lnSpc>
                <a:spcPct val="50000"/>
              </a:lnSpc>
            </a:pPr>
            <a:endParaRPr lang="en-US" sz="1400" dirty="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ГОСУДАРСТВЕННЫЙ И ВЕДОМСТВЕННЫЙ НАДЗОР ЗА БЕЗОПАСНОСТЬЮ;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ЭКСПЕРТИЗА БЕЗОПАСНОСТИ ТЕХНОЛОГИЙ, ТЕХНИЧЕСКИХ ОБЪЕКТОВ И ПРОЕКТОВ;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РАЗРАБОТКА БЕЗОПАСНЫХ ТЕХНОЛОГИЧЕСКИХ ПРОЦЕССОВ И ОБОРУДОВАНИЯ;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ЗАЩИТА ЧЕЛОВЕКА, ОБЪЕКТОВ ПРОМЫШЛЕННОСТИ И 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  ТЕХНОЛОГИЧЕСКОГО ОБОРУДОВАНИЯ;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РАЗРАБОТКА МЕТОДОВ ПОВЫШЕНИЯ НАДЕЖНОСТИ И УСТОЙЧИВОСТИ 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  ТЕХНИЧЕСКИХ ОБЪЕКТОВ; </a:t>
            </a:r>
          </a:p>
          <a:p>
            <a:pPr lvl="1"/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БЕЗОПАСНАЯ ЭКСПЛУАТАЦИЯ ТЕХНОЛОГИЧЕСКОГО ОБОРУДОВАНИЯ.</a:t>
            </a:r>
          </a:p>
          <a:p>
            <a:pPr>
              <a:lnSpc>
                <a:spcPct val="50000"/>
              </a:lnSpc>
            </a:pPr>
            <a:r>
              <a:rPr lang="en-US" sz="1400" dirty="0">
                <a:solidFill>
                  <a:srgbClr val="C87D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</a:t>
            </a:r>
            <a:endParaRPr lang="ru-RU" sz="1400" dirty="0">
              <a:solidFill>
                <a:srgbClr val="C87D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r>
              <a:rPr lang="ru-RU" sz="1400" dirty="0">
                <a:solidFill>
                  <a:srgbClr val="C87D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  </a:t>
            </a:r>
            <a:r>
              <a:rPr lang="ru-RU" sz="1600" b="1" u="sng" dirty="0">
                <a:solidFill>
                  <a:srgbClr val="C17529"/>
                </a:solidFill>
                <a:latin typeface="Tahoma" pitchFamily="34" charset="0"/>
              </a:rPr>
              <a:t>Сферы трудоустройства:</a:t>
            </a:r>
          </a:p>
          <a:p>
            <a:pPr>
              <a:lnSpc>
                <a:spcPct val="50000"/>
              </a:lnSpc>
            </a:pPr>
            <a:endParaRPr lang="ru-RU" sz="800" dirty="0">
              <a:solidFill>
                <a:srgbClr val="C1752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r>
              <a:rPr lang="en-US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      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−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СЛУЖБА ПРОМЫШЛЕННОЙ БЕЗОПАСНОСТИ НА ПРЕДПРИЯТИЯХ ЛЮБОГО ПРОФИЛЯ;</a:t>
            </a:r>
          </a:p>
          <a:p>
            <a:r>
              <a:rPr lang="en-US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      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− ОТДЕЛЫ БЕЗОПАСНОСТИ ОРГАНОВ МЕСТНОГО САМОУПРАВЛЕНИЯ; </a:t>
            </a:r>
          </a:p>
          <a:p>
            <a:r>
              <a:rPr lang="en-US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      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− ОРГАНЫ ГОСУДАРСТВЕННОГО НАДЗОРА И КОНТРОЛЯ ПРОМЫШЛЕННОЙ </a:t>
            </a:r>
          </a:p>
          <a:p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  БЕЗОПАСНОСТИ;</a:t>
            </a:r>
          </a:p>
          <a:p>
            <a:r>
              <a:rPr lang="en-US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− ОТДЕЛЫ ГЛАВНЫХ МЕХАНИКОВ И КОНСТРУКТОРОВ ПРОМЫШЛЕННЫХ </a:t>
            </a:r>
          </a:p>
          <a:p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   ПРЕДПРИЯТИЙ;</a:t>
            </a:r>
          </a:p>
          <a:p>
            <a:r>
              <a:rPr lang="en-US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     </a:t>
            </a:r>
            <a:r>
              <a:rPr lang="ru-RU" sz="1400" dirty="0">
                <a:solidFill>
                  <a:srgbClr val="C1752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− ПРОЕКТНЫЕ И ИССЛЕДОВАТЕЛЬСКИЕ ОРГАНИЗАЦИИ.  </a:t>
            </a:r>
          </a:p>
          <a:p>
            <a:pPr lvl="1">
              <a:lnSpc>
                <a:spcPct val="75000"/>
              </a:lnSpc>
            </a:pPr>
            <a:endParaRPr lang="ru-RU" sz="1400" dirty="0">
              <a:solidFill>
                <a:srgbClr val="C87D0E"/>
              </a:solidFill>
              <a:latin typeface="Franklin Gothic Book" pitchFamily="34" charset="0"/>
            </a:endParaRPr>
          </a:p>
          <a:p>
            <a:pPr lvl="1"/>
            <a:endParaRPr lang="ru-RU" sz="1400" dirty="0">
              <a:solidFill>
                <a:srgbClr val="C87D0E"/>
              </a:solidFill>
              <a:latin typeface="Franklin Gothic Book" pitchFamily="34" charset="0"/>
            </a:endParaRPr>
          </a:p>
          <a:p>
            <a:pPr algn="ctr"/>
            <a:endParaRPr lang="ru-RU" dirty="0">
              <a:solidFill>
                <a:srgbClr val="C87D0E"/>
              </a:solidFill>
              <a:latin typeface="Franklin Gothic Book" pitchFamily="34" charset="0"/>
            </a:endParaRPr>
          </a:p>
          <a:p>
            <a:pPr algn="ctr"/>
            <a:endParaRPr lang="ru-RU" dirty="0">
              <a:solidFill>
                <a:srgbClr val="C87D0E"/>
              </a:solidFill>
              <a:latin typeface="Franklin Gothic Book" pitchFamily="34" charset="0"/>
            </a:endParaRPr>
          </a:p>
          <a:p>
            <a:endParaRPr lang="ru-RU" dirty="0">
              <a:solidFill>
                <a:srgbClr val="C87D0E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125" name="Picture 8" descr="C:\Users\ScyNET\Desktop\РИА-250_2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4236" y="2492896"/>
            <a:ext cx="2146613" cy="272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1" descr="C:\Users\ScyNET\Desktop\бленд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5143500"/>
            <a:ext cx="20923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81000" y="1988840"/>
            <a:ext cx="8496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FF9900"/>
                </a:solidFill>
              </a:rPr>
              <a:t>ПРОФИЛЬ «БЕЗОПАСНОСТЬ ТЕХНОЛОГИЧЕСКИХ ПРОЦЕССОВ И ПРОИЗВОДСТВ»</a:t>
            </a:r>
          </a:p>
        </p:txBody>
      </p:sp>
      <p:pic>
        <p:nvPicPr>
          <p:cNvPr id="8" name="Рисунок 7" descr="Эмблема ФН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1522" y="1071546"/>
            <a:ext cx="629447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ТЕХНОЛОГИЯ ПОЛИГРАФИЧЕСКОГО</a:t>
            </a:r>
          </a:p>
          <a:p>
            <a:pPr algn="ctr"/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И УПАКОВОЧНОГО ПРОИЗВОДСТВА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25605" name="Рисунок 4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2214563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43125" y="2214563"/>
            <a:ext cx="700087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ИО зав.кафедрой - к.т.н., доцент </a:t>
            </a:r>
            <a:r>
              <a:rPr lang="ru-RU" b="1" dirty="0" smtClean="0"/>
              <a:t>Полушкин</a:t>
            </a:r>
          </a:p>
          <a:p>
            <a:r>
              <a:rPr lang="ru-RU" b="1" dirty="0" smtClean="0"/>
              <a:t>Дмитрий Леонидович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Советская, 116, к.324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63-51-74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Факс: (4752) 63-39-26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hlinkClick r:id="rId4"/>
              </a:rPr>
              <a:t>polymers@asp.tstu.ru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Web-сайт: http://www.polymer.tstu.ru/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204863"/>
            <a:ext cx="1368152" cy="183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4161" y="1071546"/>
            <a:ext cx="644920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ТЕХНОЛОГИЯ ПОЛИГРАФИЧЕСКОГО</a:t>
            </a:r>
          </a:p>
          <a:p>
            <a:pPr algn="ctr"/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УПАКОВОЧНОГО ПРОИЗВОДСТВА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52536" y="1916832"/>
            <a:ext cx="9900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Направление подготовки: </a:t>
            </a:r>
            <a:r>
              <a:rPr lang="ru-RU" sz="1600" dirty="0" smtClean="0"/>
              <a:t>Технология полиграфического и упаковочного производства</a:t>
            </a:r>
          </a:p>
          <a:p>
            <a:pPr algn="ctr"/>
            <a:r>
              <a:rPr lang="ru-RU" sz="1600" b="1" dirty="0" smtClean="0"/>
              <a:t>Профиль: </a:t>
            </a:r>
            <a:r>
              <a:rPr lang="ru-RU" sz="1600" i="1" dirty="0" smtClean="0"/>
              <a:t>Технология и дизайн упаковочного производства</a:t>
            </a:r>
            <a:endParaRPr lang="ru-RU" sz="1600" i="1" dirty="0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152400" y="2420888"/>
            <a:ext cx="8686800" cy="1429618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rgbClr val="C87D0E"/>
                </a:solidFill>
                <a:latin typeface="Tahoma" pitchFamily="34" charset="0"/>
              </a:rPr>
              <a:t>Вступительные испытания: </a:t>
            </a:r>
            <a:r>
              <a:rPr lang="ru-RU" sz="1400" dirty="0" smtClean="0">
                <a:solidFill>
                  <a:srgbClr val="C87D0E"/>
                </a:solidFill>
                <a:latin typeface="Tahoma" pitchFamily="34" charset="0"/>
              </a:rPr>
              <a:t>МАТЕМАТИКА, ФИЗИКА, РУССКИЙ ЯЗЫК</a:t>
            </a:r>
          </a:p>
          <a:p>
            <a:pPr eaLnBrk="1" hangingPunct="1"/>
            <a:r>
              <a:rPr lang="ru-RU" sz="1600" b="1" dirty="0" smtClean="0">
                <a:solidFill>
                  <a:srgbClr val="C87D0E"/>
                </a:solidFill>
                <a:latin typeface="Tahoma" pitchFamily="34" charset="0"/>
              </a:rPr>
              <a:t>Формы и сроки обучения: </a:t>
            </a:r>
            <a:r>
              <a:rPr lang="ru-RU" sz="1400" dirty="0" err="1" smtClean="0">
                <a:solidFill>
                  <a:srgbClr val="C87D0E"/>
                </a:solidFill>
                <a:latin typeface="Tahoma" pitchFamily="34" charset="0"/>
              </a:rPr>
              <a:t>Бакалавриат</a:t>
            </a:r>
            <a:r>
              <a:rPr lang="ru-RU" sz="1400" dirty="0" smtClean="0">
                <a:solidFill>
                  <a:srgbClr val="C87D0E"/>
                </a:solidFill>
                <a:latin typeface="Tahoma" pitchFamily="34" charset="0"/>
              </a:rPr>
              <a:t>:  очная форма 4 года, заочная форма 4 года</a:t>
            </a:r>
          </a:p>
          <a:p>
            <a:pPr eaLnBrk="1" hangingPunct="1">
              <a:buFont typeface="Arial" charset="0"/>
              <a:buNone/>
            </a:pPr>
            <a:r>
              <a:rPr lang="ru-RU" sz="1400" dirty="0" smtClean="0">
                <a:solidFill>
                  <a:srgbClr val="C87D0E"/>
                </a:solidFill>
                <a:latin typeface="Tahoma" pitchFamily="34" charset="0"/>
              </a:rPr>
              <a:t>                  		        Магистратура: очная форма 2 года, заочная форма 2 года</a:t>
            </a:r>
          </a:p>
          <a:p>
            <a:pPr eaLnBrk="1" hangingPunct="1"/>
            <a:r>
              <a:rPr lang="ru-RU" sz="1600" b="1" dirty="0" smtClean="0">
                <a:solidFill>
                  <a:srgbClr val="C87D0E"/>
                </a:solidFill>
                <a:latin typeface="Tahoma" pitchFamily="34" charset="0"/>
              </a:rPr>
              <a:t>Формы обучения: </a:t>
            </a:r>
            <a:r>
              <a:rPr lang="ru-RU" sz="1400" dirty="0" smtClean="0">
                <a:solidFill>
                  <a:srgbClr val="C87D0E"/>
                </a:solidFill>
                <a:latin typeface="Tahoma" pitchFamily="34" charset="0"/>
              </a:rPr>
              <a:t>бюджетная (бесплатная), внебюджетная (платная)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b="1" dirty="0" smtClean="0">
                <a:solidFill>
                  <a:srgbClr val="C87D0E"/>
                </a:solidFill>
                <a:latin typeface="Tahoma" pitchFamily="34" charset="0"/>
              </a:rPr>
              <a:t>	Квалификация выпускника: </a:t>
            </a:r>
            <a:r>
              <a:rPr lang="ru-RU" sz="1400" dirty="0" smtClean="0">
                <a:solidFill>
                  <a:srgbClr val="C87D0E"/>
                </a:solidFill>
                <a:latin typeface="Tahoma" pitchFamily="34" charset="0"/>
              </a:rPr>
              <a:t>бакалавр, магистр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844205"/>
            <a:ext cx="58681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>
              <a:tabLst>
                <a:tab pos="831850" algn="l"/>
              </a:tabLst>
            </a:pPr>
            <a:r>
              <a:rPr lang="ru-RU" sz="1400" b="1" i="1" dirty="0" smtClean="0"/>
              <a:t>Область профессиональной деятельности</a:t>
            </a:r>
            <a:r>
              <a:rPr lang="ru-RU" sz="1400" dirty="0" smtClean="0"/>
              <a:t> бакалавров по направлению подготовки 261700 Технология полиграфического и упаковочного производства: информационные, печатные и </a:t>
            </a:r>
            <a:r>
              <a:rPr lang="ru-RU" sz="1400" dirty="0" err="1" smtClean="0"/>
              <a:t>кросс-медийные</a:t>
            </a:r>
            <a:r>
              <a:rPr lang="ru-RU" sz="1400" dirty="0" smtClean="0"/>
              <a:t> технологии используемые в производстве книг, газет, журналов, упаковки и других товаров промышленного и народного потребления.</a:t>
            </a:r>
          </a:p>
        </p:txBody>
      </p:sp>
      <p:pic>
        <p:nvPicPr>
          <p:cNvPr id="13" name="Picture 4" descr="DSC009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573016"/>
            <a:ext cx="2703513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0" y="5157192"/>
            <a:ext cx="8964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smtClean="0"/>
              <a:t>       Объектами профессиональной деятельности</a:t>
            </a:r>
            <a:r>
              <a:rPr lang="ru-RU" sz="1400" dirty="0" smtClean="0"/>
              <a:t> наших выпускников</a:t>
            </a:r>
            <a:r>
              <a:rPr lang="ru-RU" sz="1400" b="1" dirty="0" smtClean="0"/>
              <a:t> </a:t>
            </a:r>
            <a:r>
              <a:rPr lang="ru-RU" sz="1400" dirty="0" smtClean="0"/>
              <a:t>являются: технологические и информационные процессы, производственные системы, оборудование, материалы, программные средства, специализированные базы данных и цифровые активы, методы управления производством, ресурсами и персоналом при выпуске печатной, упаковочной, рекламной, а также промышленной продукции и товаров народного потребления и оказание услуг с применением полиграфических технологий.</a:t>
            </a:r>
            <a:endParaRPr lang="ru-RU" sz="1400" dirty="0"/>
          </a:p>
        </p:txBody>
      </p:sp>
      <p:pic>
        <p:nvPicPr>
          <p:cNvPr id="11" name="Рисунок 10" descr="Эмблема ФН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4161" y="1071546"/>
            <a:ext cx="644920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ТЕХНОЛОГИЯ ПОЛИГРАФИЧЕСКОГО</a:t>
            </a:r>
          </a:p>
          <a:p>
            <a:pPr algn="ctr"/>
            <a:r>
              <a:rPr lang="ru-RU" sz="2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УПАКОВОЧНОГО ПРОИЗВОДСТВА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Содержимое 2"/>
          <p:cNvSpPr>
            <a:spLocks noGrp="1"/>
          </p:cNvSpPr>
          <p:nvPr>
            <p:ph idx="1"/>
          </p:nvPr>
        </p:nvSpPr>
        <p:spPr>
          <a:xfrm>
            <a:off x="107504" y="1844824"/>
            <a:ext cx="8640763" cy="3672408"/>
          </a:xfrm>
        </p:spPr>
        <p:txBody>
          <a:bodyPr/>
          <a:lstStyle/>
          <a:p>
            <a:pPr marL="182563" indent="-182563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          В Тамбове наш выпускник может трудоустроиться на любое предприятие, занимающееся производством и выпуском промышленной и пищевой продукции. В том числе на специализированные предприятия, производящие различные виды упаковки и рекламную продукцию:</a:t>
            </a:r>
          </a:p>
          <a:p>
            <a:pPr marL="542925" lvl="2" indent="0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ООО 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КартонТара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  		       Рекламно производственная группа «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Юлис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»</a:t>
            </a:r>
          </a:p>
          <a:p>
            <a:pPr marL="542925" lvl="2" indent="0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ООО 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Марварит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     		       ООО «Пластмассы»</a:t>
            </a:r>
          </a:p>
          <a:p>
            <a:pPr marL="542925" lvl="2" indent="0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 ООО 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Пак-Маркет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 		       ЧП  «Щербаков»</a:t>
            </a:r>
          </a:p>
          <a:p>
            <a:pPr marL="542925" lvl="2" indent="0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ООО «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ТамбовРекламКомплект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»          ООО ПКФ «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Тайгер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»</a:t>
            </a:r>
          </a:p>
          <a:p>
            <a:pPr marL="542925" lvl="2" indent="0" algn="just" eaLnBrk="1" hangingPunct="1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ООО Рекламное агентство «</a:t>
            </a:r>
            <a:r>
              <a:rPr lang="ru-RU" sz="1600" dirty="0" err="1" smtClean="0">
                <a:solidFill>
                  <a:srgbClr val="C87D0E"/>
                </a:solidFill>
                <a:latin typeface="Tahoma" pitchFamily="34" charset="0"/>
              </a:rPr>
              <a:t>Арт-Мастер</a:t>
            </a: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» </a:t>
            </a:r>
          </a:p>
          <a:p>
            <a:pPr marL="182563" lvl="2" indent="-182563" algn="just" eaLnBrk="1" hangingPunct="1"/>
            <a:endParaRPr lang="ru-RU" sz="1600" dirty="0" smtClean="0">
              <a:solidFill>
                <a:srgbClr val="C87D0E"/>
              </a:solidFill>
              <a:latin typeface="Tahoma" pitchFamily="34" charset="0"/>
            </a:endParaRPr>
          </a:p>
          <a:p>
            <a:pPr marL="182563" indent="-182563">
              <a:buFont typeface="Wingdings 2" pitchFamily="18" charset="2"/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Освоив  нашу специальность, инженер может работать:</a:t>
            </a:r>
          </a:p>
          <a:p>
            <a:pPr marL="182563" lvl="2" indent="-182563">
              <a:buNone/>
            </a:pPr>
            <a:r>
              <a:rPr lang="ru-RU" sz="1600" dirty="0" smtClean="0">
                <a:solidFill>
                  <a:srgbClr val="C87D0E"/>
                </a:solidFill>
                <a:latin typeface="Tahoma" pitchFamily="34" charset="0"/>
              </a:rPr>
              <a:t>дизайнером, технологом, конструктором, менеджером 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323528" y="537321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600" dirty="0"/>
              <a:t>Наши выпускники имеют </a:t>
            </a:r>
            <a:r>
              <a:rPr lang="ru-RU" sz="1600" dirty="0" smtClean="0"/>
              <a:t>возможность продолжить </a:t>
            </a:r>
            <a:r>
              <a:rPr lang="ru-RU" sz="1600" dirty="0"/>
              <a:t>обучение:</a:t>
            </a:r>
          </a:p>
          <a:p>
            <a:r>
              <a:rPr lang="ru-RU" sz="1600" dirty="0" smtClean="0"/>
              <a:t>в </a:t>
            </a:r>
            <a:r>
              <a:rPr lang="ru-RU" sz="1600" dirty="0"/>
              <a:t>магистратуре по </a:t>
            </a:r>
            <a:r>
              <a:rPr lang="ru-RU" sz="1600" dirty="0" smtClean="0"/>
              <a:t>направлению </a:t>
            </a:r>
            <a:r>
              <a:rPr lang="ru-RU" sz="1600" b="1" i="1" dirty="0" smtClean="0"/>
              <a:t>«</a:t>
            </a:r>
            <a:r>
              <a:rPr lang="ru-RU" sz="1600" b="1" i="1" dirty="0"/>
              <a:t>Технология полиграфического и упаковочного производства»</a:t>
            </a:r>
            <a:r>
              <a:rPr lang="ru-RU" sz="1600" b="1" dirty="0"/>
              <a:t> </a:t>
            </a:r>
            <a:r>
              <a:rPr lang="ru-RU" sz="1600" dirty="0" smtClean="0"/>
              <a:t>по </a:t>
            </a:r>
            <a:r>
              <a:rPr lang="ru-RU" sz="1600" dirty="0"/>
              <a:t>программе </a:t>
            </a:r>
            <a:r>
              <a:rPr lang="ru-RU" sz="1600" dirty="0" smtClean="0"/>
              <a:t> </a:t>
            </a:r>
            <a:r>
              <a:rPr lang="ru-RU" sz="1600" b="1" i="1" dirty="0" smtClean="0"/>
              <a:t>«</a:t>
            </a:r>
            <a:r>
              <a:rPr lang="ru-RU" sz="1600" b="1" i="1" dirty="0"/>
              <a:t>Технология производства тары из полимерных материалов»</a:t>
            </a:r>
            <a:r>
              <a:rPr lang="ru-RU" sz="1600" b="1" dirty="0"/>
              <a:t> </a:t>
            </a:r>
            <a:r>
              <a:rPr lang="ru-RU" sz="1600" b="1" dirty="0" smtClean="0"/>
              <a:t> </a:t>
            </a:r>
            <a:r>
              <a:rPr lang="ru-RU" sz="1600" dirty="0" smtClean="0"/>
              <a:t>и </a:t>
            </a:r>
            <a:r>
              <a:rPr lang="ru-RU" sz="1600" dirty="0"/>
              <a:t>в аспирантуре.</a:t>
            </a:r>
          </a:p>
        </p:txBody>
      </p:sp>
      <p:pic>
        <p:nvPicPr>
          <p:cNvPr id="26" name="Picture 6" descr="DSC00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356992"/>
            <a:ext cx="187325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19" y="1071546"/>
            <a:ext cx="878266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Техника и технологии производства </a:t>
            </a:r>
            <a:r>
              <a:rPr lang="ru-RU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нанопродуктов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85938" y="2000250"/>
            <a:ext cx="7358062" cy="1616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профессор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Ткачев Алексей Григорьевич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Ленинградская,1, к. 46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63-92-93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postmaster@kma.tstu.ru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143125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7" descr="wm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0" descr="DSC0499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2227" y="2708920"/>
            <a:ext cx="220824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3" descr="сканирование000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55188" y="4725144"/>
            <a:ext cx="2826177" cy="186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4" descr="DSCF259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747079"/>
            <a:ext cx="249627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Эмблема ФН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19" y="1071546"/>
            <a:ext cx="878266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Техника и технологии производства </a:t>
            </a:r>
            <a:r>
              <a:rPr lang="ru-RU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нанопродуктов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85938" y="2000250"/>
            <a:ext cx="7358062" cy="1616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профессор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Ткачев Алексей Григорьевич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Ленинградская,1, к. 46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63-92-93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postmaster@kma.tstu.ru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143125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7" descr="wm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25" descr="награды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844005"/>
            <a:ext cx="4608512" cy="280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Эмблема ФН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19" y="1071546"/>
            <a:ext cx="878266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Техника и технологии производства </a:t>
            </a:r>
            <a:r>
              <a:rPr lang="ru-RU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нанопродуктов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8" y="1571625"/>
            <a:ext cx="84296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Направления подготовки магистров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150400 - Технологические машины и оборудование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Магистерские программы: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150400.20 - Инновации и рынок машин и оборудования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150400.37 - Машины и оборудование промышленной экологии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220600 -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Инноватика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Магистерские программы: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220600.68 - Инновационные технологии, оборудование и материалы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222000(c3)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Инноватика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(стандарт 3-го поколения)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Магистерские программы: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Инновационные технологии, оборудование и материалы</a:t>
            </a:r>
          </a:p>
        </p:txBody>
      </p:sp>
      <p:pic>
        <p:nvPicPr>
          <p:cNvPr id="11272" name="Рисунок 9" descr="PICT001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944" y="4725144"/>
            <a:ext cx="2698900" cy="202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Рисунок 13" descr="PICT046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25144"/>
            <a:ext cx="2664296" cy="199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Эмблема ФН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19" y="1071546"/>
            <a:ext cx="878266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Техника и технологии производства </a:t>
            </a:r>
            <a:r>
              <a:rPr lang="ru-RU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нанопродуктов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8" y="1571625"/>
            <a:ext cx="84296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Направления подготовки бакалавров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150400 - Технологические машины и оборудование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151000 - Технологические машины и оборудование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           (стандарт 3-го поколения)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Профили: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- Химическое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машино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- и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аппаратостроение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210600 -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Нанотехнология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220600 -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Инноватика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222000(c3)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Инноватика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(стандарт 3-го поколения)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Профили: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- Управление инновациями (в наукоемких технологиях)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222900 -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Нанотехнологии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и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микросистемная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техника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           (стандарт 3-го поколения)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Профили: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- Материалы микро- и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наносистемной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техники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14" name="Рисунок 7" descr="DSC_017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725144"/>
            <a:ext cx="1884363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8" descr="DSC_018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5474" y="1772816"/>
            <a:ext cx="1808162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2" descr="PICT00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5474" y="3140967"/>
            <a:ext cx="1800200" cy="135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19" y="1071546"/>
            <a:ext cx="878266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Техника и технологии производства </a:t>
            </a:r>
            <a:r>
              <a:rPr lang="ru-RU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нанопродуктов</a:t>
            </a:r>
            <a:endParaRPr lang="ru-RU" sz="2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1531290"/>
            <a:ext cx="8643998" cy="30776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4" tIns="45716" rIns="91434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spc="-33" dirty="0">
                <a:solidFill>
                  <a:schemeClr val="tx2">
                    <a:lumMod val="75000"/>
                  </a:schemeClr>
                </a:solidFill>
              </a:rPr>
              <a:t>Научная деятельность кафедры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5263" y="1905000"/>
            <a:ext cx="3286125" cy="36004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4" tIns="45716" rIns="91434" bIns="45716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Участие в международных и всероссийских конкурсах и выставках (с вручением медалей)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</a:t>
            </a:r>
            <a:r>
              <a:rPr lang="en-US" sz="1200" dirty="0"/>
              <a:t>Ideas </a:t>
            </a:r>
            <a:r>
              <a:rPr lang="en-US" sz="1200" dirty="0" err="1"/>
              <a:t>Invetions</a:t>
            </a:r>
            <a:r>
              <a:rPr lang="en-US" sz="1200" dirty="0"/>
              <a:t> New Products</a:t>
            </a:r>
            <a:r>
              <a:rPr lang="ru-RU" sz="1200" dirty="0"/>
              <a:t>» -2008, Нюрнберг, Германия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</a:t>
            </a:r>
            <a:r>
              <a:rPr lang="en-US" sz="1200" dirty="0"/>
              <a:t>VIII</a:t>
            </a:r>
            <a:r>
              <a:rPr lang="ru-RU" sz="1200" dirty="0"/>
              <a:t> Московский международный салон инноваций и инвестиций» -2008, Москва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«Национальная безопасность» -2008, Москва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«Высокие технологии </a:t>
            </a:r>
            <a:r>
              <a:rPr lang="en-US" sz="1200" dirty="0"/>
              <a:t>XXI</a:t>
            </a:r>
            <a:r>
              <a:rPr lang="ru-RU" sz="1200" dirty="0"/>
              <a:t> века»-2009, Москва, Экспоцентр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«Петербургская техническая ярмарка» -2010, Санкт-Петербург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</a:t>
            </a:r>
            <a:r>
              <a:rPr lang="en-US" sz="1200" dirty="0"/>
              <a:t>Salon International Des Inventions</a:t>
            </a:r>
            <a:r>
              <a:rPr lang="ru-RU" sz="1200" dirty="0"/>
              <a:t>» -2009, Женева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«</a:t>
            </a:r>
            <a:r>
              <a:rPr lang="en-US" sz="1200" dirty="0"/>
              <a:t>Taipei international Invention Show &amp; </a:t>
            </a:r>
            <a:r>
              <a:rPr lang="en-US" sz="1200" dirty="0" err="1"/>
              <a:t>Technomart</a:t>
            </a:r>
            <a:r>
              <a:rPr lang="ru-RU" sz="1200" dirty="0"/>
              <a:t>»-</a:t>
            </a:r>
            <a:r>
              <a:rPr lang="en-US" sz="1200" dirty="0"/>
              <a:t> </a:t>
            </a:r>
            <a:r>
              <a:rPr lang="ru-RU" sz="1200" dirty="0"/>
              <a:t>2010, </a:t>
            </a:r>
            <a:r>
              <a:rPr lang="ru-RU" sz="1200" dirty="0" err="1"/>
              <a:t>Тайпей</a:t>
            </a:r>
            <a:r>
              <a:rPr lang="ru-RU" sz="1200" dirty="0"/>
              <a:t>, Тайвань</a:t>
            </a:r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Всего кафедра приняла участие в более 20 различных выставках</a:t>
            </a:r>
            <a:endParaRPr lang="en-US" sz="1200" dirty="0"/>
          </a:p>
          <a:p>
            <a:pPr marL="148671" indent="-1486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214313" y="5572125"/>
            <a:ext cx="3286125" cy="1016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4" tIns="45716" rIns="91434" bIns="45716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Публикации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 В ведущих научных журналах РФ и за рубежом  -  50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 Сборники трудов российских и международных конференций – более 100</a:t>
            </a:r>
          </a:p>
        </p:txBody>
      </p:sp>
      <p:pic>
        <p:nvPicPr>
          <p:cNvPr id="12296" name="Рисунок 23" descr="реактор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8338" y="2143125"/>
            <a:ext cx="19113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Рисунок 24" descr="DSC0344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3405188"/>
            <a:ext cx="1143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Рисунок 26" descr="PICT002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8" y="2857500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28" descr="PICT124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75" y="4286250"/>
            <a:ext cx="1143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Рисунок 29" descr="PICT1350_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748213"/>
            <a:ext cx="1341437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3643313" y="1928813"/>
            <a:ext cx="3948112" cy="8302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4" tIns="45716" rIns="91434" bIns="45716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Патенты и изобретения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 Патенты на изобретения –  25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 Патенты на полезную модель –  20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dirty="0"/>
              <a:t> Свидетельства о регистрации товарных знаков  - 2</a:t>
            </a:r>
          </a:p>
        </p:txBody>
      </p:sp>
      <p:pic>
        <p:nvPicPr>
          <p:cNvPr id="12302" name="Рисунок 27" descr="DSCF2668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13" y="5572125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Рисунок 25" descr="награды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48338" y="4714875"/>
            <a:ext cx="3395662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Эмблема ФН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dirty="0">
                <a:cs typeface="Tahoma" pitchFamily="34" charset="0"/>
              </a:rPr>
              <a:t>Факультет "</a:t>
            </a:r>
            <a:r>
              <a:rPr lang="ru-RU" sz="1200" dirty="0" err="1"/>
              <a:t>Нанотехнологий</a:t>
            </a:r>
            <a:r>
              <a:rPr lang="ru-RU" sz="1200" dirty="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0415" y="1071546"/>
            <a:ext cx="64402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Технология машиностроения,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металлорежущие станки и инструменты</a:t>
            </a:r>
          </a:p>
        </p:txBody>
      </p:sp>
      <p:sp>
        <p:nvSpPr>
          <p:cNvPr id="32773" name="Прямоугольник 11"/>
          <p:cNvSpPr>
            <a:spLocks noChangeArrowheads="1"/>
          </p:cNvSpPr>
          <p:nvPr/>
        </p:nvSpPr>
        <p:spPr bwMode="auto">
          <a:xfrm>
            <a:off x="1785938" y="2276475"/>
            <a:ext cx="7358062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Arial" charset="0"/>
              </a:rPr>
              <a:t>Зав. кафедрой - </a:t>
            </a:r>
            <a:r>
              <a:rPr lang="ru-RU" dirty="0" err="1">
                <a:latin typeface="Arial" charset="0"/>
              </a:rPr>
              <a:t>д.т.н</a:t>
            </a:r>
            <a:r>
              <a:rPr lang="ru-RU" dirty="0">
                <a:latin typeface="Arial" charset="0"/>
              </a:rPr>
              <a:t>, доцент, председатель совета молодых ученых и специалистов ТГТУ, заместитель председателя совета молодых ученых и специалистов Тамбовской области </a:t>
            </a:r>
            <a:r>
              <a:rPr lang="ru-RU" b="1" dirty="0">
                <a:latin typeface="Arial" charset="0"/>
              </a:rPr>
              <a:t>Соколов Михаил Владимирович</a:t>
            </a:r>
            <a:endParaRPr lang="en-US" b="1" dirty="0">
              <a:latin typeface="Arial" charset="0"/>
            </a:endParaRPr>
          </a:p>
          <a:p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r>
              <a:rPr lang="ru-RU" dirty="0">
                <a:latin typeface="Arial" charset="0"/>
              </a:rPr>
              <a:t>Адрес:</a:t>
            </a:r>
            <a:r>
              <a:rPr lang="ru-RU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dirty="0"/>
              <a:t>Тамбов, ул. Советская, 116, кафедра ТМ, МС и И.</a:t>
            </a:r>
          </a:p>
          <a:p>
            <a:endParaRPr lang="ru-RU" sz="800" dirty="0">
              <a:cs typeface="Tahoma" pitchFamily="34" charset="0"/>
            </a:endParaRPr>
          </a:p>
          <a:p>
            <a:r>
              <a:rPr lang="ru-RU" dirty="0">
                <a:cs typeface="Tahoma" pitchFamily="34" charset="0"/>
              </a:rPr>
              <a:t>Телефон: (4752) 63-06-18</a:t>
            </a:r>
          </a:p>
          <a:p>
            <a:endParaRPr lang="ru-RU" sz="800" dirty="0">
              <a:cs typeface="Tahoma" pitchFamily="34" charset="0"/>
            </a:endParaRPr>
          </a:p>
          <a:p>
            <a:r>
              <a:rPr lang="ru-RU" dirty="0" err="1">
                <a:cs typeface="Tahoma" pitchFamily="34" charset="0"/>
              </a:rPr>
              <a:t>E-mail</a:t>
            </a:r>
            <a:r>
              <a:rPr lang="ru-RU" dirty="0">
                <a:cs typeface="Tahoma" pitchFamily="34" charset="0"/>
              </a:rPr>
              <a:t>: </a:t>
            </a:r>
            <a:r>
              <a:rPr lang="ru-RU" dirty="0" err="1">
                <a:cs typeface="Tahoma" pitchFamily="34" charset="0"/>
              </a:rPr>
              <a:t>tmmsii@tmmsii.jesby.tstu.ru</a:t>
            </a:r>
            <a:endParaRPr lang="ru-RU" dirty="0">
              <a:cs typeface="Tahoma" pitchFamily="34" charset="0"/>
            </a:endParaRPr>
          </a:p>
          <a:p>
            <a:endParaRPr lang="ru-RU" dirty="0">
              <a:cs typeface="Tahoma" pitchFamily="34" charset="0"/>
            </a:endParaRPr>
          </a:p>
        </p:txBody>
      </p:sp>
      <p:pic>
        <p:nvPicPr>
          <p:cNvPr id="32774" name="Рисунок 7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459038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6" name="Group 14"/>
          <p:cNvGrpSpPr>
            <a:grpSpLocks/>
          </p:cNvGrpSpPr>
          <p:nvPr/>
        </p:nvGrpSpPr>
        <p:grpSpPr bwMode="auto">
          <a:xfrm>
            <a:off x="468313" y="5217650"/>
            <a:ext cx="1223962" cy="1368425"/>
            <a:chOff x="295" y="3294"/>
            <a:chExt cx="771" cy="862"/>
          </a:xfrm>
        </p:grpSpPr>
        <p:pic>
          <p:nvPicPr>
            <p:cNvPr id="32777" name="Picture 11" descr="Без имени-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" y="3408"/>
              <a:ext cx="77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8" name="Text Box 12"/>
            <p:cNvSpPr txBox="1">
              <a:spLocks noChangeArrowheads="1"/>
            </p:cNvSpPr>
            <p:nvPr/>
          </p:nvSpPr>
          <p:spPr bwMode="auto">
            <a:xfrm>
              <a:off x="463" y="3294"/>
              <a:ext cx="36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/>
                <a:t>ТГТУ</a:t>
              </a:r>
            </a:p>
          </p:txBody>
        </p:sp>
        <p:sp>
          <p:nvSpPr>
            <p:cNvPr id="32779" name="Text Box 13"/>
            <p:cNvSpPr txBox="1">
              <a:spLocks noChangeArrowheads="1"/>
            </p:cNvSpPr>
            <p:nvPr/>
          </p:nvSpPr>
          <p:spPr bwMode="auto">
            <a:xfrm>
              <a:off x="438" y="3827"/>
              <a:ext cx="48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000"/>
                <a:t>ТММС и И</a:t>
              </a:r>
            </a:p>
          </p:txBody>
        </p:sp>
      </p:grpSp>
      <p:pic>
        <p:nvPicPr>
          <p:cNvPr id="12" name="Рисунок 11" descr="Эмблема ФН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0415" y="1071546"/>
            <a:ext cx="64402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Технология машиностроения,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металлорежущие станки и инструменты</a:t>
            </a:r>
          </a:p>
        </p:txBody>
      </p:sp>
      <p:sp>
        <p:nvSpPr>
          <p:cNvPr id="33797" name="Прямоугольник 11"/>
          <p:cNvSpPr>
            <a:spLocks noChangeArrowheads="1"/>
          </p:cNvSpPr>
          <p:nvPr/>
        </p:nvSpPr>
        <p:spPr bwMode="auto">
          <a:xfrm>
            <a:off x="250825" y="1844824"/>
            <a:ext cx="771525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cs typeface="Tahoma" pitchFamily="34" charset="0"/>
              </a:rPr>
              <a:t>Направления подготовки</a:t>
            </a:r>
          </a:p>
          <a:p>
            <a:endParaRPr lang="ru-RU" sz="800" dirty="0">
              <a:cs typeface="Tahoma" pitchFamily="34" charset="0"/>
            </a:endParaRPr>
          </a:p>
          <a:p>
            <a:r>
              <a:rPr lang="ru-RU" b="1" dirty="0" smtClean="0"/>
              <a:t>151900 </a:t>
            </a:r>
            <a:r>
              <a:rPr lang="ru-RU" b="1" dirty="0" err="1"/>
              <a:t>Конструкторско</a:t>
            </a:r>
            <a:r>
              <a:rPr lang="ru-RU" b="1" dirty="0"/>
              <a:t> - технологическое обеспечение машиностроительных производств</a:t>
            </a:r>
            <a:endParaRPr lang="ru-RU" dirty="0"/>
          </a:p>
          <a:p>
            <a:endParaRPr lang="ru-RU" dirty="0">
              <a:cs typeface="Tahoma" pitchFamily="34" charset="0"/>
            </a:endParaRPr>
          </a:p>
        </p:txBody>
      </p: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2924175"/>
            <a:ext cx="2382837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8" descr="SDC114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101408"/>
            <a:ext cx="237648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9" descr="IMG_0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830763"/>
            <a:ext cx="2354262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0" descr="IMG_018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7101408"/>
            <a:ext cx="2376487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0" y="2924944"/>
            <a:ext cx="6300192" cy="5043487"/>
          </a:xfrm>
        </p:spPr>
        <p:txBody>
          <a:bodyPr/>
          <a:lstStyle/>
          <a:p>
            <a:pPr indent="-144000" eaLnBrk="1" hangingPunct="1">
              <a:lnSpc>
                <a:spcPts val="15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C87D0E"/>
                </a:solidFill>
              </a:rPr>
              <a:t>Вступительные испытания</a:t>
            </a: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Arial" charset="0"/>
              <a:buNone/>
            </a:pPr>
            <a:r>
              <a:rPr lang="ru-RU" sz="2400" i="1" dirty="0" smtClean="0">
                <a:solidFill>
                  <a:srgbClr val="C87D0E"/>
                </a:solidFill>
              </a:rPr>
              <a:t>    </a:t>
            </a:r>
            <a:r>
              <a:rPr lang="ru-RU" sz="1400" i="1" dirty="0" smtClean="0">
                <a:solidFill>
                  <a:srgbClr val="C87D0E"/>
                </a:solidFill>
              </a:rPr>
              <a:t>Математика, Физика, Русский язык</a:t>
            </a:r>
            <a:endParaRPr lang="en-US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Arial" charset="0"/>
              <a:buNone/>
            </a:pPr>
            <a:endParaRPr lang="ru-RU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C87D0E"/>
                </a:solidFill>
              </a:rPr>
              <a:t>Формы и сроки обучения</a:t>
            </a: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Arial" charset="0"/>
              <a:buNone/>
            </a:pPr>
            <a:r>
              <a:rPr lang="ru-RU" sz="2400" i="1" dirty="0" smtClean="0">
                <a:solidFill>
                  <a:srgbClr val="C87D0E"/>
                </a:solidFill>
              </a:rPr>
              <a:t>    </a:t>
            </a:r>
            <a:r>
              <a:rPr lang="ru-RU" sz="1400" i="1" dirty="0" smtClean="0">
                <a:solidFill>
                  <a:srgbClr val="C87D0E"/>
                </a:solidFill>
              </a:rPr>
              <a:t>Форма обучения – очная, заочная, срок обучения – 4 года</a:t>
            </a:r>
            <a:endParaRPr lang="en-US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Arial" charset="0"/>
              <a:buNone/>
            </a:pPr>
            <a:endParaRPr lang="ru-RU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C87D0E"/>
                </a:solidFill>
              </a:rPr>
              <a:t>Основы обучения</a:t>
            </a:r>
          </a:p>
          <a:p>
            <a:pPr indent="-144000" algn="just" eaLnBrk="1" hangingPunct="1">
              <a:lnSpc>
                <a:spcPts val="15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sz="1400" dirty="0" smtClean="0">
                <a:solidFill>
                  <a:srgbClr val="C87D0E"/>
                </a:solidFill>
              </a:rPr>
              <a:t>       </a:t>
            </a:r>
            <a:r>
              <a:rPr lang="ru-RU" sz="1400" b="1" i="1" dirty="0" smtClean="0">
                <a:solidFill>
                  <a:srgbClr val="C87D0E"/>
                </a:solidFill>
              </a:rPr>
              <a:t>Основополагающими дисциплинами кафедры являются</a:t>
            </a:r>
            <a:r>
              <a:rPr lang="ru-RU" sz="1400" i="1" dirty="0" smtClean="0">
                <a:solidFill>
                  <a:srgbClr val="C87D0E"/>
                </a:solidFill>
              </a:rPr>
              <a:t>: Основы технологии машиностроения, Процессы и операции формообразования, Режущий инструмент, Технологические методы получения заготовок, Технико-экономическое обоснование новой техники и технологий, Основы САПР, Основы научных исследований, Математическое моделирование в машиностроении, Основы </a:t>
            </a:r>
            <a:r>
              <a:rPr lang="ru-RU" sz="1400" i="1" dirty="0" err="1" smtClean="0">
                <a:solidFill>
                  <a:srgbClr val="C87D0E"/>
                </a:solidFill>
              </a:rPr>
              <a:t>станковедения</a:t>
            </a:r>
            <a:r>
              <a:rPr lang="ru-RU" sz="1400" i="1" dirty="0" smtClean="0">
                <a:solidFill>
                  <a:srgbClr val="C87D0E"/>
                </a:solidFill>
              </a:rPr>
              <a:t>, Проектирование машиностроительного производства, САПР технологических процессов, Металлорежущие станки и т.д.</a:t>
            </a:r>
            <a:endParaRPr lang="en-US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Wingdings 2" pitchFamily="18" charset="2"/>
              <a:buNone/>
            </a:pPr>
            <a:endParaRPr lang="ru-RU" sz="1400" i="1" dirty="0" smtClean="0">
              <a:solidFill>
                <a:srgbClr val="C87D0E"/>
              </a:solidFill>
            </a:endParaRP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C87D0E"/>
                </a:solidFill>
              </a:rPr>
              <a:t>Квалификация выпускника</a:t>
            </a:r>
          </a:p>
          <a:p>
            <a:pPr indent="-144000" eaLnBrk="1" hangingPunct="1">
              <a:lnSpc>
                <a:spcPts val="15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sz="1400" i="1" dirty="0" smtClean="0">
                <a:solidFill>
                  <a:srgbClr val="C87D0E"/>
                </a:solidFill>
              </a:rPr>
              <a:t>     бакалавр по направлению «Технология, оборудование и автоматизация машиностроительных производств»</a:t>
            </a:r>
          </a:p>
        </p:txBody>
      </p:sp>
      <p:grpSp>
        <p:nvGrpSpPr>
          <p:cNvPr id="16" name="Group 14"/>
          <p:cNvGrpSpPr>
            <a:grpSpLocks/>
          </p:cNvGrpSpPr>
          <p:nvPr/>
        </p:nvGrpSpPr>
        <p:grpSpPr bwMode="auto">
          <a:xfrm>
            <a:off x="395536" y="116632"/>
            <a:ext cx="719311" cy="826603"/>
            <a:chOff x="295" y="3270"/>
            <a:chExt cx="771" cy="886"/>
          </a:xfrm>
        </p:grpSpPr>
        <p:pic>
          <p:nvPicPr>
            <p:cNvPr id="17" name="Picture 11" descr="Без имени-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3408"/>
              <a:ext cx="77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419" y="3270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800" dirty="0"/>
                <a:t>ТГТУ</a:t>
              </a: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406" y="3798"/>
              <a:ext cx="576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600" dirty="0"/>
                <a:t>ТММС и И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0415" y="1071546"/>
            <a:ext cx="64402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Технология машиностроения,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металлорежущие станки и инструменты</a:t>
            </a:r>
          </a:p>
        </p:txBody>
      </p:sp>
      <p:pic>
        <p:nvPicPr>
          <p:cNvPr id="34822" name="Picture 7" descr="SDC114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959" y="4165873"/>
            <a:ext cx="3338513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79512" y="1844824"/>
            <a:ext cx="871378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4025">
              <a:lnSpc>
                <a:spcPct val="150000"/>
              </a:lnSpc>
              <a:tabLst>
                <a:tab pos="781050" algn="l"/>
              </a:tabLst>
            </a:pPr>
            <a:r>
              <a:rPr lang="ru-RU" sz="1600" b="1" dirty="0"/>
              <a:t>Область профессиональной деятельности бакалавров включает:</a:t>
            </a:r>
          </a:p>
          <a:p>
            <a:pPr indent="454025" algn="just">
              <a:tabLst>
                <a:tab pos="781050" algn="l"/>
              </a:tabLst>
            </a:pPr>
            <a:r>
              <a:rPr lang="ru-RU" sz="1400" dirty="0" smtClean="0"/>
              <a:t>- </a:t>
            </a:r>
            <a:r>
              <a:rPr lang="ru-RU" sz="1400" dirty="0"/>
              <a:t>Совокупность средств, способов и методов деятельности, направленных на создание конкурентоспособной машиностроительной продукции, совершенствование национальной технологической среды;</a:t>
            </a:r>
          </a:p>
          <a:p>
            <a:pPr indent="454025" algn="just">
              <a:tabLst>
                <a:tab pos="781050" algn="l"/>
              </a:tabLst>
            </a:pPr>
            <a:r>
              <a:rPr lang="ru-RU" sz="1400" dirty="0"/>
              <a:t>- Обоснование, разработку, реализацию и контроль норм, правил и требований к машиностроительной продукции различного служебного назначения, технологии ее изготовления и обеспечения качества;</a:t>
            </a:r>
          </a:p>
          <a:p>
            <a:pPr indent="454025" algn="just">
              <a:tabLst>
                <a:tab pos="781050" algn="l"/>
              </a:tabLst>
            </a:pPr>
            <a:r>
              <a:rPr lang="ru-RU" sz="1400" dirty="0"/>
              <a:t>- Разработку новых и совершенствование действующих технологических процессов изготовления продукции машиностроительных производств, средств их оснащения</a:t>
            </a:r>
            <a:r>
              <a:rPr lang="ru-RU" sz="1400" dirty="0" smtClean="0"/>
              <a:t>;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1520" y="4040778"/>
            <a:ext cx="50405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54025" algn="just">
              <a:tabLst>
                <a:tab pos="781050" algn="l"/>
              </a:tabLst>
            </a:pPr>
            <a:r>
              <a:rPr lang="ru-RU" sz="1400" dirty="0" smtClean="0"/>
              <a:t>- Создание новых и применение современных средств автоматизации, методов проектирования, математического, физического и компьютерного моделирования технологических процессов и машиностроительных производств;</a:t>
            </a:r>
          </a:p>
          <a:p>
            <a:pPr indent="454025" algn="just">
              <a:tabLst>
                <a:tab pos="781050" algn="l"/>
              </a:tabLst>
            </a:pPr>
            <a:r>
              <a:rPr lang="ru-RU" sz="1400" dirty="0" smtClean="0"/>
              <a:t>- Обеспечение</a:t>
            </a:r>
            <a:r>
              <a:rPr lang="en-US" sz="1400" dirty="0" smtClean="0"/>
              <a:t> </a:t>
            </a:r>
            <a:r>
              <a:rPr lang="ru-RU" sz="1400" dirty="0" smtClean="0"/>
              <a:t>высокоэффективного </a:t>
            </a:r>
            <a:r>
              <a:rPr lang="ru-RU" sz="1400" dirty="0" err="1" smtClean="0"/>
              <a:t>функциони</a:t>
            </a:r>
            <a:r>
              <a:rPr lang="en-US" sz="1400" dirty="0" smtClean="0"/>
              <a:t>-</a:t>
            </a:r>
            <a:r>
              <a:rPr lang="ru-RU" sz="1400" dirty="0" err="1" smtClean="0"/>
              <a:t>рования</a:t>
            </a:r>
            <a:r>
              <a:rPr lang="ru-RU" sz="1400" dirty="0" smtClean="0"/>
              <a:t> технологических  процессов </a:t>
            </a:r>
            <a:r>
              <a:rPr lang="ru-RU" sz="1400" dirty="0" err="1" smtClean="0"/>
              <a:t>машино</a:t>
            </a:r>
            <a:r>
              <a:rPr lang="en-US" sz="1400" dirty="0" smtClean="0"/>
              <a:t>-</a:t>
            </a:r>
            <a:r>
              <a:rPr lang="ru-RU" sz="1400" dirty="0" smtClean="0"/>
              <a:t>строительных производств, средств их технологического оснащения, систем автоматизации, управления, контроля, диагностики и испытания продукции, маркетинговые исследования в области конструкторско-технологического обеспечения машиностроительных производств.</a:t>
            </a:r>
            <a:endParaRPr lang="ru-RU" sz="1400" dirty="0"/>
          </a:p>
        </p:txBody>
      </p: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395536" y="116632"/>
            <a:ext cx="719311" cy="826603"/>
            <a:chOff x="295" y="3270"/>
            <a:chExt cx="771" cy="886"/>
          </a:xfrm>
        </p:grpSpPr>
        <p:pic>
          <p:nvPicPr>
            <p:cNvPr id="11" name="Picture 11" descr="Без имени-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3408"/>
              <a:ext cx="77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19" y="3270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800" dirty="0"/>
                <a:t>ТГТУ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06" y="3798"/>
              <a:ext cx="576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600" dirty="0"/>
                <a:t>ТММС и И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 descr="IMG_02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916485"/>
            <a:ext cx="16208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0415" y="1071546"/>
            <a:ext cx="64402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Технология машиностроения,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металлорежущие станки и инструменты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870953"/>
            <a:ext cx="71287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1600" dirty="0" smtClean="0"/>
              <a:t>Профессиональная деятельность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indent="457200" algn="just" eaLnBrk="1" hangingPunct="1"/>
            <a:r>
              <a:rPr lang="ru-RU" sz="1400" dirty="0" smtClean="0">
                <a:latin typeface="Arial" pitchFamily="34" charset="0"/>
                <a:cs typeface="Arial" pitchFamily="34" charset="0"/>
              </a:rPr>
              <a:t>Закончив ФГБОУ ВПО ТГТУ по направлению 151900.62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выпускник может работать на должностях: инженер-технолог, инженер-конструктор, инженер по проектированию и эксплуатации металлорежущего инструмента, инженер по механизации и автоматизации производственных процессов, инженер-исследователь и на других должностях машиностроительных  производств на ведущих предприятиях  Тамбова (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ЗАО «Завод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Тамбовполимермаш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», ОАО ТЗ «Электроприбор», ОАО «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Тамбовмаш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», и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др.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), а так же на  промышленных предприятиях по всей России.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79512" y="3889499"/>
            <a:ext cx="885698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238125" algn="l"/>
              </a:tabLst>
            </a:pPr>
            <a:r>
              <a:rPr lang="ru-RU" sz="1600" dirty="0" smtClean="0"/>
              <a:t>Продолжение обучения в </a:t>
            </a:r>
            <a:r>
              <a:rPr lang="en-US" sz="1600" dirty="0" smtClean="0"/>
              <a:t> </a:t>
            </a:r>
            <a:r>
              <a:rPr lang="ru-RU" sz="1600" dirty="0" smtClean="0"/>
              <a:t>магистратуре и аспирантуре</a:t>
            </a:r>
            <a:endParaRPr lang="en-US" sz="1600" dirty="0" smtClean="0">
              <a:cs typeface="Times New Roman" pitchFamily="18" charset="0"/>
            </a:endParaRPr>
          </a:p>
          <a:p>
            <a:pPr algn="just" eaLnBrk="0" hangingPunct="0">
              <a:tabLst>
                <a:tab pos="238125" algn="l"/>
              </a:tabLst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	Студенты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имеющие склонность к научно-исследовательской работе после 4</a:t>
            </a:r>
            <a:r>
              <a:rPr lang="ru-RU" sz="1400" u="sng" baseline="30000" dirty="0">
                <a:latin typeface="Arial" pitchFamily="34" charset="0"/>
                <a:cs typeface="Arial" pitchFamily="34" charset="0"/>
              </a:rPr>
              <a:t>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лет обучения и защиты диплома бакалавра техники и технологии по направлению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151900.62 «Конструкторско-технологическое обеспечение машиностроительных производств»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могут  продолжить бесплатное (на конкурсной основе) обучение в магистратуре в течение 2</a:t>
            </a:r>
            <a:r>
              <a:rPr lang="ru-RU" sz="1400" u="sng" baseline="30000" dirty="0">
                <a:latin typeface="Arial" pitchFamily="34" charset="0"/>
                <a:cs typeface="Arial" pitchFamily="34" charset="0"/>
              </a:rPr>
              <a:t>х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лет по одной из пяти магистерских программ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Технология машиностроения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»,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Металлорежущие станки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»,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Информационное обеспечение машиностроительного производства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», «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Проектно-конструкторское обеспечение объектов машиностроительного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производства»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Технологии, оборудование и автоматизация машиностроительных производств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»,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защитить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магистерскую диссертацию и получить степень магистра техники и технологии, что дает преимущественное право для поступления в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аспирантуру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специальностям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05.02.02 «Машиноведение, системы приводов и детали машин»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05.02.13. «Машины, агрегаты и процессы»,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а так же в аспирантуру любого вуза по техническому профилю. </a:t>
            </a:r>
          </a:p>
          <a:p>
            <a:pPr algn="just" eaLnBrk="0" hangingPunct="0">
              <a:tabLst>
                <a:tab pos="238125" algn="l"/>
              </a:tabLst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4"/>
          <p:cNvGrpSpPr>
            <a:grpSpLocks/>
          </p:cNvGrpSpPr>
          <p:nvPr/>
        </p:nvGrpSpPr>
        <p:grpSpPr bwMode="auto">
          <a:xfrm>
            <a:off x="395536" y="116632"/>
            <a:ext cx="719311" cy="826603"/>
            <a:chOff x="295" y="3270"/>
            <a:chExt cx="771" cy="886"/>
          </a:xfrm>
        </p:grpSpPr>
        <p:pic>
          <p:nvPicPr>
            <p:cNvPr id="11" name="Picture 11" descr="Без имени-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3408"/>
              <a:ext cx="77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19" y="3270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800" dirty="0"/>
                <a:t>ТГТУ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06" y="3798"/>
              <a:ext cx="576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600" dirty="0"/>
                <a:t>ТММС и И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857500" y="642938"/>
            <a:ext cx="6072188" cy="2730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1200">
                <a:solidFill>
                  <a:srgbClr val="000000"/>
                </a:solidFill>
                <a:latin typeface="Franklin Gothic Book" pitchFamily="34" charset="0"/>
              </a:rPr>
              <a:t>Факультет "Нанотехнологий". Выпускающие кафедры.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71500" y="1214438"/>
            <a:ext cx="8001000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C87D0E"/>
                </a:solidFill>
                <a:latin typeface="Franklin Gothic Book" pitchFamily="34" charset="0"/>
              </a:rPr>
              <a:t>  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35075" y="1071563"/>
            <a:ext cx="6677025" cy="515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EC9B22"/>
                </a:solidFill>
                <a:latin typeface="Franklin Gothic Book" pitchFamily="34" charset="0"/>
              </a:rPr>
              <a:t>Технологии продовольственных продуктов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85938" y="1989138"/>
            <a:ext cx="7358062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just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C87D0E"/>
                </a:solidFill>
                <a:latin typeface="Franklin Gothic Book" pitchFamily="34" charset="0"/>
              </a:rPr>
              <a:t>Зав. кафедрой - </a:t>
            </a:r>
            <a:r>
              <a:rPr lang="ru-RU">
                <a:latin typeface="Franklin Gothic Book" pitchFamily="34" charset="0"/>
              </a:rPr>
              <a:t>к.т.н., доцент </a:t>
            </a:r>
            <a:r>
              <a:rPr lang="ru-RU" b="1">
                <a:latin typeface="Franklin Gothic Book" pitchFamily="34" charset="0"/>
              </a:rPr>
              <a:t>Дворецкий Дмитрий Станиславович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800" b="1"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C87D0E"/>
                </a:solidFill>
                <a:latin typeface="Franklin Gothic Book" pitchFamily="34" charset="0"/>
              </a:rPr>
              <a:t>Адрес: </a:t>
            </a:r>
            <a:r>
              <a:rPr lang="ru-RU">
                <a:latin typeface="Franklin Gothic Book" pitchFamily="34" charset="0"/>
              </a:rPr>
              <a:t>ул. Ленинградская, 1, к.24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800">
              <a:solidFill>
                <a:srgbClr val="C87D0E"/>
              </a:solidFill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C87D0E"/>
                </a:solidFill>
                <a:latin typeface="Franklin Gothic Book" pitchFamily="34" charset="0"/>
              </a:rPr>
              <a:t>Телефон: </a:t>
            </a:r>
            <a:r>
              <a:rPr lang="ru-RU">
                <a:latin typeface="Franklin Gothic Book" pitchFamily="34" charset="0"/>
              </a:rPr>
              <a:t>(4752) 63-94-42, 63-78-15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800">
              <a:solidFill>
                <a:srgbClr val="C87D0E"/>
              </a:solidFill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C87D0E"/>
                </a:solidFill>
                <a:latin typeface="Franklin Gothic Book" pitchFamily="34" charset="0"/>
              </a:rPr>
              <a:t>E-mail: </a:t>
            </a:r>
            <a:r>
              <a:rPr lang="ru-RU">
                <a:solidFill>
                  <a:srgbClr val="C87D0E"/>
                </a:solidFill>
                <a:latin typeface="Franklin Gothic Book" pitchFamily="34" charset="0"/>
                <a:hlinkClick r:id="rId3"/>
              </a:rPr>
              <a:t>topt@topt.tstu.ru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>
              <a:solidFill>
                <a:srgbClr val="C87D0E"/>
              </a:solidFill>
              <a:latin typeface="Franklin Gothic Book" pitchFamily="34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4941888"/>
            <a:ext cx="14763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650" y="1916113"/>
            <a:ext cx="124460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Эмблема ФН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7" name="Picture 15" descr="DSCF15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79" y="3683650"/>
            <a:ext cx="1782393" cy="1336795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857500" y="642938"/>
            <a:ext cx="6072188" cy="2730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1200">
                <a:solidFill>
                  <a:srgbClr val="000000"/>
                </a:solidFill>
                <a:latin typeface="Franklin Gothic Book" pitchFamily="34" charset="0"/>
              </a:rPr>
              <a:t>Факультет "Нанотехнологий". Выпускающие кафедры.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71500" y="1214438"/>
            <a:ext cx="8001000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C87D0E"/>
                </a:solidFill>
                <a:latin typeface="Franklin Gothic Book" pitchFamily="34" charset="0"/>
              </a:rPr>
              <a:t> 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235075" y="1071563"/>
            <a:ext cx="6677025" cy="515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EC9B22"/>
                </a:solidFill>
                <a:latin typeface="Franklin Gothic Book" pitchFamily="34" charset="0"/>
              </a:rPr>
              <a:t>Технологии продовольственных продуктов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79512" y="1609343"/>
            <a:ext cx="8280400" cy="369186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 dirty="0">
                <a:solidFill>
                  <a:srgbClr val="C87D0E"/>
                </a:solidFill>
                <a:latin typeface="Franklin Gothic Book" pitchFamily="34" charset="0"/>
              </a:rPr>
              <a:t>Направления подготовки бакалавров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 dirty="0">
                <a:solidFill>
                  <a:srgbClr val="CC6600"/>
                </a:solidFill>
                <a:latin typeface="Franklin Gothic Book" pitchFamily="34" charset="0"/>
              </a:rPr>
              <a:t>240700.62</a:t>
            </a:r>
            <a:r>
              <a:rPr lang="ru-RU" dirty="0">
                <a:latin typeface="Franklin Gothic Book" pitchFamily="34" charset="0"/>
              </a:rPr>
              <a:t> – Биотехнология (профиль Пищевая биотехнология)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dirty="0">
                <a:latin typeface="Franklin Gothic Book" pitchFamily="34" charset="0"/>
              </a:rPr>
              <a:t>	Вступительные испытания: </a:t>
            </a:r>
            <a:r>
              <a:rPr lang="ru-RU" sz="2000" b="1" dirty="0">
                <a:solidFill>
                  <a:srgbClr val="000099"/>
                </a:solidFill>
                <a:latin typeface="Franklin Gothic Book" pitchFamily="34" charset="0"/>
              </a:rPr>
              <a:t>математика, русский </a:t>
            </a:r>
            <a:endParaRPr lang="ru-RU" sz="2000" b="1" dirty="0" smtClean="0">
              <a:solidFill>
                <a:srgbClr val="000099"/>
              </a:solidFill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000" b="1" dirty="0" smtClean="0">
                <a:solidFill>
                  <a:srgbClr val="000099"/>
                </a:solidFill>
                <a:latin typeface="Franklin Gothic Book" pitchFamily="34" charset="0"/>
              </a:rPr>
              <a:t>                                                     язык</a:t>
            </a:r>
            <a:r>
              <a:rPr lang="ru-RU" sz="2000" b="1" dirty="0">
                <a:solidFill>
                  <a:srgbClr val="000099"/>
                </a:solidFill>
                <a:latin typeface="Franklin Gothic Book" pitchFamily="34" charset="0"/>
              </a:rPr>
              <a:t>, </a:t>
            </a:r>
            <a:r>
              <a:rPr lang="ru-RU" sz="2000" b="1" dirty="0" smtClean="0">
                <a:solidFill>
                  <a:srgbClr val="000099"/>
                </a:solidFill>
                <a:latin typeface="Franklin Gothic Book" pitchFamily="34" charset="0"/>
              </a:rPr>
              <a:t>химия</a:t>
            </a:r>
            <a:endParaRPr lang="ru-RU" sz="2000" b="1" dirty="0">
              <a:solidFill>
                <a:srgbClr val="000099"/>
              </a:solidFill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000" b="1" dirty="0">
              <a:solidFill>
                <a:srgbClr val="CC6600"/>
              </a:solidFill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 dirty="0">
                <a:solidFill>
                  <a:srgbClr val="CC6600"/>
                </a:solidFill>
                <a:latin typeface="Franklin Gothic Book" pitchFamily="34" charset="0"/>
              </a:rPr>
              <a:t>260100.62</a:t>
            </a:r>
            <a:r>
              <a:rPr lang="ru-RU" dirty="0">
                <a:solidFill>
                  <a:srgbClr val="CC6600"/>
                </a:solidFill>
                <a:latin typeface="Franklin Gothic Book" pitchFamily="34" charset="0"/>
              </a:rPr>
              <a:t> </a:t>
            </a:r>
            <a:r>
              <a:rPr lang="ru-RU" dirty="0">
                <a:latin typeface="Franklin Gothic Book" pitchFamily="34" charset="0"/>
              </a:rPr>
              <a:t>– Продукты питания из растительного сырья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dirty="0"/>
              <a:t>	</a:t>
            </a:r>
            <a:r>
              <a:rPr lang="ru-RU" dirty="0">
                <a:latin typeface="Franklin Gothic Book" pitchFamily="34" charset="0"/>
              </a:rPr>
              <a:t>Вступительные испытания: </a:t>
            </a:r>
            <a:r>
              <a:rPr lang="ru-RU" sz="2000" b="1" dirty="0">
                <a:solidFill>
                  <a:srgbClr val="000099"/>
                </a:solidFill>
                <a:latin typeface="Franklin Gothic Book" pitchFamily="34" charset="0"/>
              </a:rPr>
              <a:t>математика, русский язык, физика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Franklin Gothic Book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 dirty="0">
                <a:solidFill>
                  <a:srgbClr val="C87D0E"/>
                </a:solidFill>
                <a:latin typeface="Franklin Gothic Book" pitchFamily="34" charset="0"/>
              </a:rPr>
              <a:t>Основы обучения – </a:t>
            </a:r>
            <a:r>
              <a:rPr lang="ru-RU" dirty="0"/>
              <a:t>бюджетные места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400" dirty="0"/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1600" dirty="0"/>
              <a:t>Выпускники могут продолжить обучение 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1600" dirty="0"/>
              <a:t>в магистратуре, аспирантуре, докторантуре 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1600" dirty="0"/>
              <a:t>по профилю кафедры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dirty="0">
              <a:solidFill>
                <a:srgbClr val="C87D0E"/>
              </a:solidFill>
              <a:latin typeface="Franklin Gothic Book" pitchFamily="34" charset="0"/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758950"/>
            <a:ext cx="1800200" cy="13501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8205" name="Picture 13" descr="DSC024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5103091"/>
            <a:ext cx="2182716" cy="1636074"/>
          </a:xfrm>
          <a:prstGeom prst="rect">
            <a:avLst/>
          </a:prstGeom>
          <a:noFill/>
        </p:spPr>
      </p:pic>
      <p:pic>
        <p:nvPicPr>
          <p:cNvPr id="8206" name="Picture 14" descr="DSCF19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56567" y="5103288"/>
            <a:ext cx="2183438" cy="1638079"/>
          </a:xfrm>
          <a:prstGeom prst="rect">
            <a:avLst/>
          </a:prstGeom>
          <a:noFill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664"/>
            <a:ext cx="936103" cy="93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1" name="Picture 23" descr="Растительное масло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4462463"/>
            <a:ext cx="1366838" cy="911225"/>
          </a:xfrm>
          <a:prstGeom prst="rect">
            <a:avLst/>
          </a:prstGeom>
          <a:noFill/>
        </p:spPr>
      </p:pic>
      <p:pic>
        <p:nvPicPr>
          <p:cNvPr id="12309" name="Picture 21" descr="пиво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5400675"/>
            <a:ext cx="1655763" cy="1325563"/>
          </a:xfrm>
          <a:prstGeom prst="rect">
            <a:avLst/>
          </a:prstGeom>
          <a:noFill/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3057525"/>
            <a:ext cx="13684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857500" y="642938"/>
            <a:ext cx="6072188" cy="2730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1200">
                <a:solidFill>
                  <a:srgbClr val="000000"/>
                </a:solidFill>
                <a:latin typeface="Franklin Gothic Book" pitchFamily="34" charset="0"/>
              </a:rPr>
              <a:t>Факультет "Нанотехнологий". Выпускающие кафедры.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71500" y="1214438"/>
            <a:ext cx="8001000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C87D0E"/>
                </a:solidFill>
                <a:latin typeface="Franklin Gothic Book" pitchFamily="34" charset="0"/>
              </a:rPr>
              <a:t> 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235075" y="1071563"/>
            <a:ext cx="6677025" cy="515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800" b="1">
                <a:solidFill>
                  <a:srgbClr val="EC9B22"/>
                </a:solidFill>
                <a:latin typeface="Franklin Gothic Book" pitchFamily="34" charset="0"/>
              </a:rPr>
              <a:t>Технологии продовольственных продуктов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755650" y="1557338"/>
            <a:ext cx="655320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tx2"/>
                </a:solidFill>
              </a:rPr>
              <a:t>Наши выпускники успешно работают на ведущих пищевых предприятиях </a:t>
            </a:r>
            <a:r>
              <a:rPr lang="ru-RU" b="1"/>
              <a:t>:</a:t>
            </a:r>
          </a:p>
          <a:p>
            <a:pPr algn="ctr"/>
            <a:r>
              <a:rPr lang="ru-RU" b="1">
                <a:solidFill>
                  <a:srgbClr val="CC6600"/>
                </a:solidFill>
              </a:rPr>
              <a:t>пивоваренной компании «Балтика», </a:t>
            </a:r>
          </a:p>
          <a:p>
            <a:pPr algn="ctr"/>
            <a:r>
              <a:rPr lang="ru-RU" b="1">
                <a:solidFill>
                  <a:srgbClr val="CC6600"/>
                </a:solidFill>
              </a:rPr>
              <a:t>молочного холдинга «Молвест»,</a:t>
            </a:r>
          </a:p>
          <a:p>
            <a:pPr algn="ctr"/>
            <a:r>
              <a:rPr lang="ru-RU" b="1">
                <a:solidFill>
                  <a:srgbClr val="CC6600"/>
                </a:solidFill>
              </a:rPr>
              <a:t>холдинга «Объединённые кондитеры», Черкизовском МПЗ, заводах</a:t>
            </a:r>
            <a:r>
              <a:rPr lang="ru-RU"/>
              <a:t> </a:t>
            </a:r>
            <a:r>
              <a:rPr lang="ru-RU" b="1">
                <a:solidFill>
                  <a:srgbClr val="CC6600"/>
                </a:solidFill>
              </a:rPr>
              <a:t>Орбита, «МПК на Ипподромной», «Семейные фермы», Биохим и др.</a:t>
            </a:r>
            <a:r>
              <a:rPr lang="ru-RU">
                <a:solidFill>
                  <a:srgbClr val="CC6600"/>
                </a:solidFill>
              </a:rPr>
              <a:t> </a:t>
            </a:r>
            <a:endParaRPr lang="ru-RU" b="1">
              <a:solidFill>
                <a:srgbClr val="CC6600"/>
              </a:solidFill>
            </a:endParaRPr>
          </a:p>
          <a:p>
            <a:pPr algn="ctr"/>
            <a:r>
              <a:rPr lang="ru-RU" b="1">
                <a:solidFill>
                  <a:schemeClr val="tx2"/>
                </a:solidFill>
              </a:rPr>
              <a:t>инженерами-технологами, микробиологами, менеджерами, ведущими сотрудниками производственных лабораторий и центров сертификации продуктов питания и др.</a:t>
            </a:r>
          </a:p>
        </p:txBody>
      </p:sp>
      <p:pic>
        <p:nvPicPr>
          <p:cNvPr id="12307" name="Picture 19" descr="печень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750" y="1700213"/>
            <a:ext cx="1368425" cy="1030287"/>
          </a:xfrm>
          <a:prstGeom prst="rect">
            <a:avLst/>
          </a:prstGeom>
          <a:noFill/>
        </p:spPr>
      </p:pic>
      <p:pic>
        <p:nvPicPr>
          <p:cNvPr id="12308" name="Picture 20" descr="2948477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650" y="4933950"/>
            <a:ext cx="1728788" cy="1158875"/>
          </a:xfrm>
          <a:prstGeom prst="rect">
            <a:avLst/>
          </a:prstGeom>
          <a:noFill/>
        </p:spPr>
      </p:pic>
      <p:pic>
        <p:nvPicPr>
          <p:cNvPr id="12305" name="Picture 17" descr="Колбаса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1063" y="4906963"/>
            <a:ext cx="1582737" cy="1185862"/>
          </a:xfrm>
          <a:prstGeom prst="rect">
            <a:avLst/>
          </a:prstGeom>
          <a:noFill/>
        </p:spPr>
      </p:pic>
      <p:pic>
        <p:nvPicPr>
          <p:cNvPr id="12306" name="Picture 18" descr="конфеты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7900" y="5553075"/>
            <a:ext cx="1584325" cy="1189038"/>
          </a:xfrm>
          <a:prstGeom prst="rect">
            <a:avLst/>
          </a:prstGeom>
          <a:noFill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664"/>
            <a:ext cx="936103" cy="93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8074" y="1071546"/>
            <a:ext cx="62449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Технологические процессы и аппараты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85938" y="2276475"/>
            <a:ext cx="7358062" cy="1970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проф.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Гатапова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Наталья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Цибиковна</a:t>
            </a:r>
            <a:endParaRPr lang="ru-RU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63-72-39, 63-91-52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Факс: (4752) 63-20-24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kvidep@cen.tstu.ru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399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286000"/>
            <a:ext cx="1181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Рисунок 7" descr="wm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Без имени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5528092"/>
            <a:ext cx="1044118" cy="106926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1804328" y="2709160"/>
            <a:ext cx="6728112" cy="3924016"/>
            <a:chOff x="1804328" y="2709160"/>
            <a:chExt cx="6728112" cy="3924016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79912" y="4333014"/>
              <a:ext cx="2160000" cy="1616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04328" y="5013176"/>
              <a:ext cx="2160000" cy="16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 t="3506" b="14928"/>
            <a:stretch>
              <a:fillRect/>
            </a:stretch>
          </p:blipFill>
          <p:spPr bwMode="auto">
            <a:xfrm>
              <a:off x="6978940" y="2709160"/>
              <a:ext cx="15535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 l="3645" t="20900" r="26733"/>
            <a:stretch>
              <a:fillRect/>
            </a:stretch>
          </p:blipFill>
          <p:spPr bwMode="auto">
            <a:xfrm>
              <a:off x="5576271" y="3573016"/>
              <a:ext cx="1516009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8" name="Рисунок 17" descr="Эмблема ФН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8074" y="1071546"/>
            <a:ext cx="62449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Технологические процессы и аппараты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39943" name="Рисунок 7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24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10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00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Энерго-ресурсосберегающие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процессы в химической технологии, нефтехимии и биотехнологии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95536" y="2204864"/>
            <a:ext cx="6192687" cy="296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Наши студенты изучают: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Технологии и оборудование химической и пищевой промышленности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Энергосбережение в промышленности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Способы и оборудование защиты окружающей среды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Холодильное оборудование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Кондиционирование  и вентиляцию воздуха</a:t>
            </a:r>
          </a:p>
          <a:p>
            <a:pPr>
              <a:lnSpc>
                <a:spcPts val="28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Информационные технологии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104251"/>
            <a:ext cx="2232695" cy="1540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" descr="P7210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3" y="3761656"/>
            <a:ext cx="2232248" cy="167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564957" y="4983559"/>
            <a:ext cx="23995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 dirty="0" smtClean="0">
                <a:solidFill>
                  <a:schemeClr val="bg1"/>
                </a:solidFill>
                <a:cs typeface="Tahoma" pitchFamily="34" charset="0"/>
              </a:rPr>
              <a:t>Экскурсии на</a:t>
            </a:r>
            <a:r>
              <a:rPr lang="en-US" sz="1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cs typeface="Tahoma" pitchFamily="34" charset="0"/>
              </a:rPr>
              <a:t>предприятия Тамбова и области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2792" y="5301208"/>
            <a:ext cx="1835696" cy="137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Прямоугольник 22"/>
          <p:cNvSpPr/>
          <p:nvPr/>
        </p:nvSpPr>
        <p:spPr>
          <a:xfrm>
            <a:off x="1326808" y="5445224"/>
            <a:ext cx="1507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УЧЕБНЫЕ КЛАССЫ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2360" y="5301208"/>
            <a:ext cx="1800200" cy="134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812314" y="5328359"/>
            <a:ext cx="1446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КОМПЬЮТЕРНАЯ </a:t>
            </a:r>
            <a:endParaRPr lang="en-US" sz="1200" dirty="0" smtClean="0">
              <a:solidFill>
                <a:schemeClr val="bg1"/>
              </a:solidFill>
            </a:endParaRP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ЛАБОРАТОРИЯ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7" name="Рисунок 16" descr="Без имени-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69567"/>
            <a:ext cx="792088" cy="811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8074" y="1071546"/>
            <a:ext cx="62449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Технологические процессы и аппараты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39943" name="Рисунок 7" descr="wmf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827584" y="1492235"/>
            <a:ext cx="7488832" cy="856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buFontTx/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Система непрерывного образования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>
              <a:lnSpc>
                <a:spcPts val="1900"/>
              </a:lnSpc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Бакалавриат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магистратура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sym typeface="Wingdings" pitchFamily="2" charset="2"/>
              </a:rPr>
              <a:t>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аспирантура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докторантура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  <a:sym typeface="Wingdings" pitchFamily="2" charset="2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	 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-324544" y="2132856"/>
            <a:ext cx="63360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Формула знаний наших выпускников: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67544" y="2483604"/>
            <a:ext cx="6870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ТЕХНОЛОГИИ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+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ОБОРУДОВАНИЕ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+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ИНФОРМАТИЗАЦИЯ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2852936"/>
            <a:ext cx="4572000" cy="16568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ТРУДОУСТРОЙСТВО ВЫПУСКНИКОВ НАШЕЙ КАФЕДРЫ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 2003 ПО 2010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100%</a:t>
            </a:r>
            <a:endParaRPr lang="ru-RU" sz="6000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6568" y="3112291"/>
            <a:ext cx="2535520" cy="190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508104" y="4509120"/>
            <a:ext cx="41044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 dirty="0" smtClean="0">
                <a:solidFill>
                  <a:schemeClr val="bg1"/>
                </a:solidFill>
                <a:cs typeface="Tahoma" pitchFamily="34" charset="0"/>
              </a:rPr>
              <a:t>Место работы инженера на </a:t>
            </a:r>
            <a:endParaRPr lang="en-US" sz="1200" b="1" dirty="0" smtClean="0">
              <a:solidFill>
                <a:schemeClr val="bg1"/>
              </a:solidFill>
              <a:cs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1200" b="1" dirty="0" smtClean="0">
                <a:solidFill>
                  <a:schemeClr val="bg1"/>
                </a:solidFill>
                <a:cs typeface="Tahoma" pitchFamily="34" charset="0"/>
              </a:rPr>
              <a:t>производстве</a:t>
            </a:r>
            <a:r>
              <a:rPr lang="en-US" sz="1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cs typeface="Tahoma" pitchFamily="34" charset="0"/>
              </a:rPr>
              <a:t>ОАО «ТАЛВИС»</a:t>
            </a:r>
          </a:p>
          <a:p>
            <a:pPr algn="ctr">
              <a:spcBef>
                <a:spcPct val="50000"/>
              </a:spcBef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56840" y="4327996"/>
            <a:ext cx="4967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Здесь успешно работают наши выпускники</a:t>
            </a:r>
          </a:p>
        </p:txBody>
      </p:sp>
      <p:pic>
        <p:nvPicPr>
          <p:cNvPr id="23" name="Picture 10" descr="во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797152"/>
            <a:ext cx="28083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8" descr="47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5956" y="4797152"/>
            <a:ext cx="140415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Без имени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169567"/>
            <a:ext cx="792088" cy="811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0572" y="1071546"/>
            <a:ext cx="73999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Химические технологии органических веществ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71625" y="2143125"/>
            <a:ext cx="7572375" cy="1970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профессор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Леонтьева Альбина Ивановна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 1, к.17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63-89-56, 63-44-44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  <a:hlinkClick r:id="rId2"/>
              </a:rPr>
              <a:t>htov@mail.tambov.ru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Web-сайт: http://htov.tstu.ru</a:t>
            </a:r>
          </a:p>
        </p:txBody>
      </p:sp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286000"/>
            <a:ext cx="1219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Рисунок 7" descr="wmf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12"/>
          <p:cNvGrpSpPr/>
          <p:nvPr/>
        </p:nvGrpSpPr>
        <p:grpSpPr>
          <a:xfrm>
            <a:off x="179512" y="2708920"/>
            <a:ext cx="8598321" cy="3900758"/>
            <a:chOff x="179512" y="2708920"/>
            <a:chExt cx="8598321" cy="3900758"/>
          </a:xfrm>
        </p:grpSpPr>
        <p:pic>
          <p:nvPicPr>
            <p:cNvPr id="6148" name="Picture 4" descr="http://htov.tstu.ru/history.files/7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95936" y="4866602"/>
              <a:ext cx="2333625" cy="1743076"/>
            </a:xfrm>
            <a:prstGeom prst="rect">
              <a:avLst/>
            </a:prstGeom>
            <a:noFill/>
          </p:spPr>
        </p:pic>
        <p:pic>
          <p:nvPicPr>
            <p:cNvPr id="6154" name="Picture 10" descr="http://htov.tstu.ru/history.files/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23728" y="4290538"/>
              <a:ext cx="2333625" cy="1743076"/>
            </a:xfrm>
            <a:prstGeom prst="rect">
              <a:avLst/>
            </a:prstGeom>
            <a:noFill/>
          </p:spPr>
        </p:pic>
        <p:pic>
          <p:nvPicPr>
            <p:cNvPr id="6150" name="Picture 6" descr="http://htov.tstu.ru/prepod.files/all_kafedra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9512" y="4866602"/>
              <a:ext cx="2304256" cy="1728192"/>
            </a:xfrm>
            <a:prstGeom prst="rect">
              <a:avLst/>
            </a:prstGeom>
            <a:noFill/>
          </p:spPr>
        </p:pic>
        <p:pic>
          <p:nvPicPr>
            <p:cNvPr id="6152" name="Picture 8" descr="http://htov.tstu.ru/history.files/3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36096" y="3861048"/>
              <a:ext cx="2333625" cy="1743076"/>
            </a:xfrm>
            <a:prstGeom prst="rect">
              <a:avLst/>
            </a:prstGeom>
            <a:noFill/>
          </p:spPr>
        </p:pic>
        <p:pic>
          <p:nvPicPr>
            <p:cNvPr id="6146" name="Picture 2" descr="http://htov.tstu.ru/history.files/2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444208" y="2708920"/>
              <a:ext cx="2333625" cy="1743076"/>
            </a:xfrm>
            <a:prstGeom prst="rect">
              <a:avLst/>
            </a:prstGeom>
            <a:noFill/>
          </p:spPr>
        </p:pic>
      </p:grpSp>
      <p:pic>
        <p:nvPicPr>
          <p:cNvPr id="14" name="Рисунок 13" descr="Эмблема ФН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1475656" y="2565144"/>
            <a:ext cx="7351990" cy="4032208"/>
            <a:chOff x="1475656" y="2565144"/>
            <a:chExt cx="7351990" cy="4032208"/>
          </a:xfrm>
        </p:grpSpPr>
        <p:pic>
          <p:nvPicPr>
            <p:cNvPr id="51214" name="Picture 14" descr="http://htov.tstu.ru/nauka.files/pat_221240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4048" y="2924944"/>
              <a:ext cx="1435425" cy="2160000"/>
            </a:xfrm>
            <a:prstGeom prst="rect">
              <a:avLst/>
            </a:prstGeom>
            <a:noFill/>
          </p:spPr>
        </p:pic>
        <p:pic>
          <p:nvPicPr>
            <p:cNvPr id="51202" name="Picture 2" descr="http://htov.tstu.ru/nauka.files/pat_163849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75656" y="4437112"/>
              <a:ext cx="1436190" cy="2160000"/>
            </a:xfrm>
            <a:prstGeom prst="rect">
              <a:avLst/>
            </a:prstGeom>
            <a:noFill/>
          </p:spPr>
        </p:pic>
        <p:pic>
          <p:nvPicPr>
            <p:cNvPr id="51204" name="Picture 4" descr="http://htov.tstu.ru/nauka.files/pat_175321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99792" y="4077072"/>
              <a:ext cx="1434240" cy="2160000"/>
            </a:xfrm>
            <a:prstGeom prst="rect">
              <a:avLst/>
            </a:prstGeom>
            <a:noFill/>
          </p:spPr>
        </p:pic>
        <p:pic>
          <p:nvPicPr>
            <p:cNvPr id="51206" name="Picture 6" descr="http://htov.tstu.ru/nauka.files/pat_2108844.jpg"/>
            <p:cNvPicPr>
              <a:picLocks noChangeAspect="1" noChangeArrowheads="1"/>
            </p:cNvPicPr>
            <p:nvPr/>
          </p:nvPicPr>
          <p:blipFill>
            <a:blip r:embed="rId5" cstate="print"/>
            <a:srcRect t="4502" r="4517" b="1501"/>
            <a:stretch>
              <a:fillRect/>
            </a:stretch>
          </p:blipFill>
          <p:spPr bwMode="auto">
            <a:xfrm>
              <a:off x="4050037" y="4437352"/>
              <a:ext cx="1458067" cy="2160000"/>
            </a:xfrm>
            <a:prstGeom prst="rect">
              <a:avLst/>
            </a:prstGeom>
            <a:noFill/>
          </p:spPr>
        </p:pic>
        <p:pic>
          <p:nvPicPr>
            <p:cNvPr id="51212" name="Picture 12" descr="http://htov.tstu.ru/nauka.files/pat_223895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56176" y="3717032"/>
              <a:ext cx="1435425" cy="2160000"/>
            </a:xfrm>
            <a:prstGeom prst="rect">
              <a:avLst/>
            </a:prstGeom>
            <a:noFill/>
          </p:spPr>
        </p:pic>
        <p:pic>
          <p:nvPicPr>
            <p:cNvPr id="51208" name="Picture 8" descr="http://htov.tstu.ru/nauka.files/pat_2148818.jpg"/>
            <p:cNvPicPr>
              <a:picLocks noChangeAspect="1" noChangeArrowheads="1"/>
            </p:cNvPicPr>
            <p:nvPr/>
          </p:nvPicPr>
          <p:blipFill>
            <a:blip r:embed="rId7" cstate="print"/>
            <a:srcRect r="4517"/>
            <a:stretch>
              <a:fillRect/>
            </a:stretch>
          </p:blipFill>
          <p:spPr bwMode="auto">
            <a:xfrm>
              <a:off x="7457055" y="2565144"/>
              <a:ext cx="1370591" cy="2160000"/>
            </a:xfrm>
            <a:prstGeom prst="rect">
              <a:avLst/>
            </a:prstGeom>
            <a:noFill/>
          </p:spPr>
        </p:pic>
      </p:grpSp>
      <p:sp>
        <p:nvSpPr>
          <p:cNvPr id="41986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0572" y="1071546"/>
            <a:ext cx="73999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Химические технологии органических веществ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71625" y="2143125"/>
            <a:ext cx="7572375" cy="1970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Зав. кафедрой - д.т.н., профессор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Леонтьева Альбина Ивановна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Адрес: ул. Ленинградская, 1, к.17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Телефон: (4752) 63-89-56, 63-44-44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E-mail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: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ahoma" pitchFamily="34" charset="0"/>
                <a:hlinkClick r:id="rId8"/>
              </a:rPr>
              <a:t>htov@mail.tambov.ru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Web-сайт: http://htov.tstu.ru</a:t>
            </a:r>
          </a:p>
        </p:txBody>
      </p:sp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50" y="2286000"/>
            <a:ext cx="1219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Рисунок 7" descr="wmf.wmf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58063" y="5572125"/>
            <a:ext cx="152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logo2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7544" y="5652472"/>
            <a:ext cx="944880" cy="944880"/>
          </a:xfrm>
          <a:prstGeom prst="rect">
            <a:avLst/>
          </a:prstGeom>
        </p:spPr>
      </p:pic>
      <p:pic>
        <p:nvPicPr>
          <p:cNvPr id="26" name="Рисунок 25" descr="Эмблема ФН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0572" y="1071546"/>
            <a:ext cx="73999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Химические технологии органических веществ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556792"/>
            <a:ext cx="835292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Кафедра готовит специалистов по следующим направлениям: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Направление подготовки дипломированного специалиста 240400 «</a:t>
            </a:r>
            <a:r>
              <a:rPr lang="ru-RU" dirty="0" smtClean="0"/>
              <a:t>Химическая технология органических веществ и топлива»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специальность 240401 </a:t>
            </a:r>
            <a:r>
              <a:rPr lang="ru-RU" dirty="0" smtClean="0"/>
              <a:t>- Химическая технология органических веществ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квалификация 65 Инженер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Направление 240100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Химическая технология и биотехнология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квалификация 62 Бакалавр техники и технологии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Направление 240100 Химическая технология и биотехнология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магистерская программа 240101 -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Химия и технология продуктов основного органического и нефтехимического синтеза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квалификация 68 Магистр техники и технологии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магистерская программа 240119 -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Теоретические основы химической технологии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квалификация 68 Магистр техники и технологии</a:t>
            </a:r>
          </a:p>
        </p:txBody>
      </p:sp>
      <p:pic>
        <p:nvPicPr>
          <p:cNvPr id="8" name="Рисунок 7" descr="logo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768" y="188640"/>
            <a:ext cx="800864" cy="8008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9457" y="1071546"/>
            <a:ext cx="688214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Химические технологии органических веществ</a:t>
            </a:r>
          </a:p>
        </p:txBody>
      </p:sp>
      <p:pic>
        <p:nvPicPr>
          <p:cNvPr id="9" name="Рисунок 8" descr="logo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768" y="188640"/>
            <a:ext cx="800864" cy="800864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500063" y="1489075"/>
            <a:ext cx="8180387" cy="5249863"/>
            <a:chOff x="500063" y="1489075"/>
            <a:chExt cx="8180387" cy="5249863"/>
          </a:xfrm>
        </p:grpSpPr>
        <p:pic>
          <p:nvPicPr>
            <p:cNvPr id="44037" name="Рисунок 7" descr="1_1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63" y="1489075"/>
              <a:ext cx="2311400" cy="52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8" name="Рисунок 8" descr="1_2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16300" y="1489075"/>
              <a:ext cx="2312988" cy="52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9" name="Рисунок 9" descr="1_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69050" y="1489075"/>
              <a:ext cx="2311400" cy="524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6775610" y="6237312"/>
              <a:ext cx="154080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4070"/>
                  </a:solidFill>
                </a:rPr>
                <a:t>Тамбов 2011</a:t>
              </a:r>
              <a:endParaRPr lang="ru-RU" dirty="0">
                <a:solidFill>
                  <a:srgbClr val="004070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3"/>
          <p:cNvSpPr>
            <a:spLocks noChangeArrowheads="1"/>
          </p:cNvSpPr>
          <p:nvPr/>
        </p:nvSpPr>
        <p:spPr bwMode="auto">
          <a:xfrm>
            <a:off x="2857500" y="642938"/>
            <a:ext cx="60721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Выпускающие кафедры.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9457" y="1071546"/>
            <a:ext cx="688214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Химические технологии органических веществ</a:t>
            </a:r>
          </a:p>
        </p:txBody>
      </p:sp>
      <p:pic>
        <p:nvPicPr>
          <p:cNvPr id="45061" name="Рисунок 10" descr="2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500188"/>
            <a:ext cx="2306637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Рисунок 11" descr="2_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8688" y="1476375"/>
            <a:ext cx="231775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Рисунок 12" descr="2_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9350" y="1508125"/>
            <a:ext cx="231775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logo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8768" y="188640"/>
            <a:ext cx="800864" cy="8008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19" descr="Презентация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Прямоугольник 3"/>
          <p:cNvSpPr>
            <a:spLocks noChangeArrowheads="1"/>
          </p:cNvSpPr>
          <p:nvPr/>
        </p:nvSpPr>
        <p:spPr bwMode="auto">
          <a:xfrm>
            <a:off x="4500563" y="642938"/>
            <a:ext cx="4429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cs typeface="Tahoma" pitchFamily="34" charset="0"/>
              </a:rPr>
              <a:t>Факультет "</a:t>
            </a:r>
            <a:r>
              <a:rPr lang="ru-RU" sz="1200"/>
              <a:t>Нанотехнологий</a:t>
            </a:r>
            <a:r>
              <a:rPr lang="ru-RU" sz="1200">
                <a:cs typeface="Tahoma" pitchFamily="34" charset="0"/>
              </a:rPr>
              <a:t>".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14422"/>
            <a:ext cx="8001056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38337" y="1071546"/>
            <a:ext cx="38443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ФАКУЛЬТЕТ НА ОТДЫХЕ</a:t>
            </a:r>
          </a:p>
        </p:txBody>
      </p:sp>
      <p:pic>
        <p:nvPicPr>
          <p:cNvPr id="460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4714875"/>
            <a:ext cx="2214563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42875" y="3214688"/>
            <a:ext cx="30003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   Студенческий клуб ТГТУ явился родоначальником КВН в Тамбове. На его базе в 1979 г. секретарем горкома ВЛКСМ Селезневой Л.Ф. и Фроловым С.Г. был создан молодежный клуб "3+1".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50" y="1571625"/>
            <a:ext cx="4572000" cy="5294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Студенческий клуб ТГТУ является одним из подразделений университета и занимается организацией культурного досуга студентов и сотрудников. 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Успешное проведение мероприятий во многом базируется на кружковой работе студенческого клуба, охватывающей более 200 человек.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   В нее входят: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Университетский КВН (руководитель Разборов Д.В.) 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Городская школьная лига КВН при ТГТУ (руководители Касаткина Т.И., Климова М.Г.) 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Университетский хор духовной музыки "Преображение" (руководитель Монастырский В.Н.) 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Ансамбль бального танца «Цвета радуги»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1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   Небольшой коллектив из пяти человек ведет работу по многим направлениям, за учебный год проводится около 100 мероприятий, на которых присутствует около 50 тысяч зрителей.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    Коллективы студенческого клуба принимают участие не только в мероприятиях внутри университета, но и в международных, всероссийских, региональных, городских фестивалях, конкурсах, мероприятиях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 </a:t>
            </a:r>
          </a:p>
        </p:txBody>
      </p:sp>
      <p:sp>
        <p:nvSpPr>
          <p:cNvPr id="46089" name="Прямоугольник 17"/>
          <p:cNvSpPr>
            <a:spLocks noChangeArrowheads="1"/>
          </p:cNvSpPr>
          <p:nvPr/>
        </p:nvSpPr>
        <p:spPr bwMode="auto">
          <a:xfrm>
            <a:off x="357188" y="6211888"/>
            <a:ext cx="29289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tx1"/>
                </a:solidFill>
                <a:latin typeface="Franklin Gothic Book" pitchFamily="34" charset="0"/>
              </a:rPr>
              <a:t>Ансамбль бального танца "Цвета радуги"</a:t>
            </a:r>
          </a:p>
        </p:txBody>
      </p:sp>
      <p:sp>
        <p:nvSpPr>
          <p:cNvPr id="46090" name="Прямоугольник 20"/>
          <p:cNvSpPr>
            <a:spLocks noChangeArrowheads="1"/>
          </p:cNvSpPr>
          <p:nvPr/>
        </p:nvSpPr>
        <p:spPr bwMode="auto">
          <a:xfrm>
            <a:off x="785813" y="2857500"/>
            <a:ext cx="17859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tx1"/>
                </a:solidFill>
                <a:latin typeface="Franklin Gothic Book" pitchFamily="34" charset="0"/>
              </a:rPr>
              <a:t>Университетский  КВН</a:t>
            </a:r>
          </a:p>
        </p:txBody>
      </p:sp>
      <p:pic>
        <p:nvPicPr>
          <p:cNvPr id="11" name="Рисунок 10" descr="Эмблема ФН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42831"/>
            <a:ext cx="936104" cy="8378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2122</TotalTime>
  <Words>3017</Words>
  <Application>Microsoft Office PowerPoint</Application>
  <PresentationFormat>Экран (4:3)</PresentationFormat>
  <Paragraphs>494</Paragraphs>
  <Slides>39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tstu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apto</dc:creator>
  <cp:lastModifiedBy>apto</cp:lastModifiedBy>
  <cp:revision>214</cp:revision>
  <dcterms:created xsi:type="dcterms:W3CDTF">2010-02-04T07:09:18Z</dcterms:created>
  <dcterms:modified xsi:type="dcterms:W3CDTF">2011-11-30T09:58:09Z</dcterms:modified>
</cp:coreProperties>
</file>